
<file path=[Content_Types].xml><?xml version="1.0" encoding="utf-8"?>
<Types xmlns="http://schemas.openxmlformats.org/package/2006/content-types">
  <Default Extension="crdownload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4" r:id="rId6"/>
    <p:sldId id="260" r:id="rId7"/>
    <p:sldId id="266" r:id="rId8"/>
    <p:sldId id="261" r:id="rId9"/>
    <p:sldId id="262" r:id="rId10"/>
    <p:sldId id="263" r:id="rId11"/>
    <p:sldId id="273" r:id="rId12"/>
    <p:sldId id="264" r:id="rId13"/>
    <p:sldId id="267" r:id="rId14"/>
    <p:sldId id="268" r:id="rId15"/>
    <p:sldId id="269" r:id="rId16"/>
    <p:sldId id="265" r:id="rId17"/>
    <p:sldId id="270" r:id="rId18"/>
    <p:sldId id="271" r:id="rId19"/>
    <p:sldId id="272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30DFA-C021-4089-851B-EBBE925855A1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A2155-52A6-4758-81F7-0B7D1AE92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3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FA2155-52A6-4758-81F7-0B7D1AE92ED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6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A2155-52A6-4758-81F7-0B7D1AE92ED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55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1963–1994 гг. в разных странах проведено 8 рандомизированных исследований скрининга РМЖ. Результаты исследований показали значение маммографии, клинического обследования (CBE – Clinical </a:t>
            </a:r>
            <a:r>
              <a:rPr lang="ru-RU" dirty="0" err="1"/>
              <a:t>Breast</a:t>
            </a:r>
            <a:endParaRPr lang="ru-RU" dirty="0"/>
          </a:p>
          <a:p>
            <a:r>
              <a:rPr lang="ru-RU" dirty="0" err="1"/>
              <a:t>Examination</a:t>
            </a:r>
            <a:r>
              <a:rPr lang="ru-RU" dirty="0"/>
              <a:t>) и самообследования (BSE – </a:t>
            </a:r>
            <a:r>
              <a:rPr lang="ru-RU" dirty="0" err="1"/>
              <a:t>Breast</a:t>
            </a:r>
            <a:r>
              <a:rPr lang="ru-RU" dirty="0"/>
              <a:t> </a:t>
            </a:r>
            <a:r>
              <a:rPr lang="ru-RU" dirty="0" err="1"/>
              <a:t>SelfExamination</a:t>
            </a:r>
            <a:r>
              <a:rPr lang="ru-RU" dirty="0"/>
              <a:t>) молочных желез и их влияние на показатели смертности от РМЖ.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FA2155-52A6-4758-81F7-0B7D1AE92ED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47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68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1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673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3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65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23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9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527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5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61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8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D6FA4BF-A01D-4CB1-8BCD-A3EAB41A9F22}" type="datetimeFigureOut">
              <a:rPr lang="ru-RU" smtClean="0"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6C7500D-A2AC-44BB-BF0B-5E7EE27BA87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21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crdownload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46210-7A4A-D7BF-79BC-DE5C91DCE2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Ранняя диагностика рака молочной железы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34A0B1-232B-9F12-57B1-23FB296399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Д.М.Н. Манихас </a:t>
            </a:r>
            <a:r>
              <a:rPr lang="ru-RU" dirty="0" err="1"/>
              <a:t>а.г</a:t>
            </a:r>
            <a:r>
              <a:rPr lang="ru-RU" dirty="0"/>
              <a:t>.</a:t>
            </a:r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86463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31552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99B96A-AC6D-498C-2F30-BB781A85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Скрининг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52CA89-1689-EFE4-F79B-004E26AC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- методологический подход, используемый, в частности, в медицине для массового обследования населения (его отдельных контингентов) с целью выявления определенного заболевания (группы заболеваний) или факторов, способствующих развитию этого заболевания (факторов риска)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353C71-6D91-2874-351A-445AEE2FB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59" y="3088180"/>
            <a:ext cx="6120475" cy="3127365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56311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1C64E-E1FD-5CA0-313E-E6818330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41" y="292209"/>
            <a:ext cx="10058400" cy="1450757"/>
          </a:xfrm>
        </p:spPr>
        <p:txBody>
          <a:bodyPr>
            <a:normAutofit/>
          </a:bodyPr>
          <a:lstStyle/>
          <a:p>
            <a:r>
              <a:rPr lang="ru-RU" sz="3200" dirty="0"/>
              <a:t>Всемирная организация здравоохранения еще в 1968 году разработала руководство по принципам скрининга, не утратившим актуальность. Основные положения: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FDF3C6-A96B-E3F2-3E11-5518768A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" y="2250180"/>
            <a:ext cx="10058400" cy="402336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• заболевание должно представлять важную медицинскую проблему, быть широко распространенным и иметь большое социальное значение; </a:t>
            </a:r>
          </a:p>
          <a:p>
            <a:r>
              <a:rPr lang="ru-RU" dirty="0"/>
              <a:t>Рак молочной железы в структуре онкологической заболеваемости женщин занимает 1 место. Заболеваемость раком молочной железы с каждым годом неуклонно растет.</a:t>
            </a:r>
          </a:p>
          <a:p>
            <a:r>
              <a:rPr lang="ru-RU" dirty="0"/>
              <a:t>В 2021 году диагноз рак молочной железы впервые в жизни был установлен 69054 женщин. У 27,1 процента из них заболевание выявлено в запущенной стадии (</a:t>
            </a:r>
            <a:r>
              <a:rPr lang="en-US" dirty="0"/>
              <a:t>III-IV</a:t>
            </a:r>
            <a:r>
              <a:rPr lang="ru-RU" dirty="0"/>
              <a:t>ст.)</a:t>
            </a:r>
          </a:p>
          <a:p>
            <a:r>
              <a:rPr lang="ru-RU" dirty="0"/>
              <a:t>• должны быть способы лечения заболевания;</a:t>
            </a:r>
          </a:p>
          <a:p>
            <a:r>
              <a:rPr lang="ru-RU" dirty="0"/>
              <a:t>РМЖ, диагностированный на ранних стадиях, характеризуется благоприятным прогнозом и высокими показателями </a:t>
            </a:r>
            <a:r>
              <a:rPr lang="ru-RU" dirty="0" err="1"/>
              <a:t>безрецидивной</a:t>
            </a:r>
            <a:r>
              <a:rPr lang="ru-RU" dirty="0"/>
              <a:t> и общей выживаемости: при I стадии пятилетний срок переживают 95–100% больных. Ранняя диагностика и адекватное лечение РМЖ с учетом биологических особенностей опухоли обеспечивают полноценную социальную реабилитацию больных</a:t>
            </a:r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8240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488D4-9F1D-6F8F-1C6C-DC147C0F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/>
              <a:t>Основные положения: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ECC0C3-102E-9258-AA8A-C82DFB947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• возможности диагностики и лечения заболевания должны быть доступны; </a:t>
            </a:r>
          </a:p>
          <a:p>
            <a:r>
              <a:rPr lang="ru-RU" dirty="0"/>
              <a:t>• заболевание должно иметь скрытый период; </a:t>
            </a:r>
          </a:p>
          <a:p>
            <a:r>
              <a:rPr lang="ru-RU" dirty="0"/>
              <a:t>• должен существовать диагностический тест, позволяющий надежно выявлять заболевание в доклинической стадии; </a:t>
            </a:r>
          </a:p>
          <a:p>
            <a:r>
              <a:rPr lang="ru-RU" dirty="0"/>
              <a:t>• метод исследования должен быть приемлем для использования в популяции;</a:t>
            </a:r>
          </a:p>
          <a:p>
            <a:r>
              <a:rPr lang="ru-RU" dirty="0"/>
              <a:t>• скрининг должен приводить к снижению смертности от данного заболевания в популяции; </a:t>
            </a:r>
          </a:p>
          <a:p>
            <a:r>
              <a:rPr lang="ru-RU" dirty="0"/>
              <a:t>• экономические расходы на раннюю диагностику должны быть ниже расходов на лечение больных с клиническими проявлениями заболевания; </a:t>
            </a:r>
          </a:p>
          <a:p>
            <a:r>
              <a:rPr lang="ru-RU" dirty="0"/>
              <a:t>• скрининг должен осуществляться непрерывно</a:t>
            </a:r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6231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89A56-07CC-E11D-B600-7CD4B8AF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 риска рака молочной железы: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52BCE-043C-4EBA-AC9A-498F64219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Возраст. Риск развития рака молочной железы повышается с возрастом, большинство случаев чаще встречается у женщин старше 50 лет.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/>
              <a:t>Генетические мутации. </a:t>
            </a: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Самыми известными мутациями являются мутации в BRCA1 или BRCA2. Другие мутации генов встречаются гораздо реже: синдром Линча, связанный с генами MLH1, MSH2, MSH6 и PMS2; синдром </a:t>
            </a:r>
            <a:r>
              <a:rPr lang="ru-RU" b="0" i="0" dirty="0" err="1">
                <a:solidFill>
                  <a:srgbClr val="374250"/>
                </a:solidFill>
                <a:effectLst/>
                <a:latin typeface="Inter"/>
              </a:rPr>
              <a:t>Каудена</a:t>
            </a: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 , связанный с геном PTEN; синдром Ли-</a:t>
            </a:r>
            <a:r>
              <a:rPr lang="ru-RU" b="0" i="0" dirty="0" err="1">
                <a:solidFill>
                  <a:srgbClr val="374250"/>
                </a:solidFill>
                <a:effectLst/>
                <a:latin typeface="Inter"/>
              </a:rPr>
              <a:t>Фраумени</a:t>
            </a: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, связанный с геном TP53; синдром </a:t>
            </a:r>
            <a:r>
              <a:rPr lang="ru-RU" b="0" i="0" dirty="0" err="1">
                <a:solidFill>
                  <a:srgbClr val="374250"/>
                </a:solidFill>
                <a:effectLst/>
                <a:latin typeface="Inter"/>
              </a:rPr>
              <a:t>Пейтца-Егерса</a:t>
            </a: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 , связанный с геном STK11.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Ранняя менструация и поздняя менопауза.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Время наступления беременности. Женщины, у которых беременность наступила после 35, или женщины, никогда не имевшие доношенных беременностей, имеют более высокий риск развития рака молочной железы.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74250"/>
                </a:solidFill>
                <a:latin typeface="Inter"/>
              </a:rPr>
              <a:t>Длительное применение оральных контрацептивов</a:t>
            </a:r>
            <a:endParaRPr lang="ru-RU" b="0" i="0" dirty="0">
              <a:solidFill>
                <a:srgbClr val="374250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Образ жизни: ожирение, пониженная физическая активность, чрезмерное употребление алкоголя, курение.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74250"/>
                </a:solidFill>
                <a:latin typeface="Inter"/>
              </a:rPr>
              <a:t>О</a:t>
            </a:r>
            <a:r>
              <a:rPr lang="ru-RU" b="0" i="0" dirty="0">
                <a:solidFill>
                  <a:srgbClr val="374250"/>
                </a:solidFill>
                <a:effectLst/>
                <a:latin typeface="Inter"/>
              </a:rPr>
              <a:t>блучение грудной клетки в молодом возрасте в анамнезе.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74250"/>
              </a:solidFill>
              <a:effectLst/>
              <a:latin typeface="Inter"/>
            </a:endParaRPr>
          </a:p>
          <a:p>
            <a:pPr marL="0" indent="0" algn="l">
              <a:buNone/>
            </a:pPr>
            <a:endParaRPr lang="ru-RU" b="0" i="0" dirty="0">
              <a:solidFill>
                <a:srgbClr val="374250"/>
              </a:solidFill>
              <a:effectLst/>
              <a:latin typeface="Inter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0975" y="-5607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80198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EA929-0890-5FA9-C112-92AB857E7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Самообследование (</a:t>
            </a:r>
            <a:r>
              <a:rPr lang="en-US" dirty="0"/>
              <a:t>BSE – Breast </a:t>
            </a:r>
            <a:r>
              <a:rPr lang="en-US" dirty="0" err="1"/>
              <a:t>SelfExamination</a:t>
            </a:r>
            <a:r>
              <a:rPr lang="en-US" dirty="0"/>
              <a:t> </a:t>
            </a:r>
            <a:r>
              <a:rPr lang="ru-RU" dirty="0"/>
              <a:t>):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696BBE-303E-1DA8-E488-E1A04BDB9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 самообследования молочных желез привлекателен своей доступностью. Чувствительность методики около 26%.</a:t>
            </a:r>
          </a:p>
          <a:p>
            <a:r>
              <a:rPr lang="ru-RU" dirty="0"/>
              <a:t>Самообследование более результативно в комплексе с маммографическим обследованием.</a:t>
            </a:r>
          </a:p>
          <a:p>
            <a:r>
              <a:rPr lang="ru-RU" dirty="0"/>
              <a:t>Внедрение самообследования молочных желез базируется на мотивации женщин на регулярные самообследования и обучении. К сожалению, регулярные ежемесячные самообследования проводят только 8%женщин, а 36% – нерегулярные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14FBC4-6465-D9AD-9B0F-ED47ABA58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737360"/>
            <a:ext cx="9664505" cy="4491487"/>
          </a:xfrm>
          <a:prstGeom prst="rect">
            <a:avLst/>
          </a:prstGeom>
        </p:spPr>
      </p:pic>
      <p:pic>
        <p:nvPicPr>
          <p:cNvPr id="5" name="Picture 8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40975" y="-5607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7621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5F4AA-4F2C-72F1-2300-EE59C515B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Повод обратиться к врачу: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6FF993-1B72-D2F4-DF0E-354D51E50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00606"/>
            <a:ext cx="9791113" cy="4229217"/>
          </a:xfrm>
        </p:spPr>
      </p:pic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07609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CBE1E-EC1A-5B2D-5648-146C5EB5D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 Breast Examination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B4A13-F3CD-C49E-249F-E2F1EEF4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010486"/>
            <a:ext cx="10058400" cy="2858607"/>
          </a:xfrm>
        </p:spPr>
        <p:txBody>
          <a:bodyPr numCol="2">
            <a:normAutofit fontScale="92500" lnSpcReduction="20000"/>
          </a:bodyPr>
          <a:lstStyle/>
          <a:p>
            <a:r>
              <a:rPr lang="ru-RU" dirty="0"/>
              <a:t>Чувствительность CBE варьирует в зависимости от стадии заболевания: </a:t>
            </a:r>
          </a:p>
          <a:p>
            <a:r>
              <a:rPr lang="ru-RU" dirty="0"/>
              <a:t>48% – рак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situ</a:t>
            </a:r>
            <a:r>
              <a:rPr lang="ru-RU" dirty="0"/>
              <a:t>, </a:t>
            </a:r>
          </a:p>
          <a:p>
            <a:r>
              <a:rPr lang="ru-RU" dirty="0"/>
              <a:t>70% – I стадия, </a:t>
            </a:r>
          </a:p>
          <a:p>
            <a:r>
              <a:rPr lang="ru-RU" dirty="0"/>
              <a:t>90% – II стадия, </a:t>
            </a:r>
          </a:p>
          <a:p>
            <a:r>
              <a:rPr lang="ru-RU" dirty="0"/>
              <a:t>89% – III стадия, </a:t>
            </a:r>
          </a:p>
          <a:p>
            <a:r>
              <a:rPr lang="ru-RU" dirty="0"/>
              <a:t>93% – IV стадия РМЖ,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Составляет:</a:t>
            </a:r>
          </a:p>
          <a:p>
            <a:r>
              <a:rPr lang="ru-RU" dirty="0"/>
              <a:t>77% в возрастной категории 20–29 лет, </a:t>
            </a:r>
          </a:p>
          <a:p>
            <a:r>
              <a:rPr lang="ru-RU" dirty="0"/>
              <a:t>58% – 30–39 лет, </a:t>
            </a:r>
          </a:p>
          <a:p>
            <a:r>
              <a:rPr lang="ru-RU" dirty="0"/>
              <a:t>75% – 40–49 лет, </a:t>
            </a:r>
          </a:p>
          <a:p>
            <a:r>
              <a:rPr lang="ru-RU" dirty="0"/>
              <a:t>84% – 50–59 лет, </a:t>
            </a:r>
          </a:p>
          <a:p>
            <a:r>
              <a:rPr lang="ru-RU" dirty="0"/>
              <a:t>90% – 60–69 лет, </a:t>
            </a:r>
          </a:p>
          <a:p>
            <a:r>
              <a:rPr lang="ru-RU" dirty="0"/>
              <a:t>94% – старше 69 лет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93ADF-8054-340C-2024-F8C20FCCEF01}"/>
              </a:ext>
            </a:extLst>
          </p:cNvPr>
          <p:cNvSpPr txBox="1"/>
          <p:nvPr/>
        </p:nvSpPr>
        <p:spPr>
          <a:xfrm>
            <a:off x="1097280" y="1777999"/>
            <a:ext cx="99599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Самым распространенным методом является клиническое</a:t>
            </a:r>
            <a:r>
              <a:rPr lang="en-US" dirty="0"/>
              <a:t> </a:t>
            </a:r>
            <a:r>
              <a:rPr lang="ru-RU" dirty="0"/>
              <a:t>(</a:t>
            </a:r>
            <a:r>
              <a:rPr lang="ru-RU" dirty="0" err="1"/>
              <a:t>физикальное</a:t>
            </a:r>
            <a:r>
              <a:rPr lang="ru-RU" dirty="0"/>
              <a:t>) обследование молочных желез</a:t>
            </a:r>
            <a:r>
              <a:rPr lang="en-US" dirty="0"/>
              <a:t> </a:t>
            </a:r>
            <a:r>
              <a:rPr lang="ru-RU" dirty="0"/>
              <a:t>медицинским персоналом </a:t>
            </a:r>
          </a:p>
          <a:p>
            <a:r>
              <a:rPr lang="ru-RU" dirty="0"/>
              <a:t>Данный метод может иметь высокую специфичность 95–99% и чувствительность в пределах 47–80%. </a:t>
            </a:r>
          </a:p>
          <a:p>
            <a:endParaRPr lang="ru-RU" dirty="0"/>
          </a:p>
        </p:txBody>
      </p:sp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1295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18F3B8-7E34-FA82-3E7C-3D3946F0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A215B9-69EB-8397-2E4F-B85B4B9E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76" y="1737360"/>
            <a:ext cx="10058400" cy="4244276"/>
          </a:xfrm>
        </p:spPr>
        <p:txBody>
          <a:bodyPr/>
          <a:lstStyle/>
          <a:p>
            <a:r>
              <a:rPr lang="ru-RU" dirty="0"/>
              <a:t>В России первые попытки проведения скрининга РМЖ женщинам старше 35 лет были основаны на использовании флюорографии. С 1973 по 1990 годы </a:t>
            </a:r>
            <a:r>
              <a:rPr lang="ru-RU" dirty="0" err="1"/>
              <a:t>флюоромаммография</a:t>
            </a:r>
            <a:r>
              <a:rPr lang="ru-RU" dirty="0"/>
              <a:t> была проведена 7,4 млн. женщин старше 35 лет. У 12580 женщин (0,2%) был выявлен РМЖ, при этом в 33,8% случаев опухоль диагностирована на ранних стадиях. Однако неадекватность тормозного излучения рентгеновской трубки флюорографа такому мягкотканному органу, как молочная железа, приводила к большому числу пропущенных случаев РМЖ. К тому же, ежегодная ФГ давала повышенную лучевую нагрузку, что способствовало развитию рака с еще большей частотой. </a:t>
            </a:r>
          </a:p>
          <a:p>
            <a:r>
              <a:rPr lang="ru-RU" dirty="0"/>
              <a:t>Таким образом, метод не нашел дальнейшего применения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8D3E36-0CF0-9A11-3F9A-5320C6624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576" y="3151383"/>
            <a:ext cx="1962424" cy="3143689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6605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9F55E2-9B19-F172-D9BC-E70AC9F5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9C3011-810D-3BA4-DB22-19BCC32DF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России маммографический скрининг стал внедряться согласно приказу Минздравсоцразвития № 154 от 15.03.2006 г. “О мерах по совершенствованию оказания медицинской помощи женщинам с заболеваниями молочных желез”.</a:t>
            </a:r>
          </a:p>
          <a:p>
            <a:r>
              <a:rPr lang="ru-RU" dirty="0"/>
              <a:t>В настоящее время безальтернативный скрининговый тест, приводящий к снижению смертности от РМЖ – маммография.</a:t>
            </a:r>
          </a:p>
          <a:p>
            <a:r>
              <a:rPr lang="ru-RU" dirty="0"/>
              <a:t>Одним из достоинств скрининга является своевременное </a:t>
            </a:r>
          </a:p>
          <a:p>
            <a:r>
              <a:rPr lang="ru-RU" dirty="0"/>
              <a:t>выявление доброкачественных заболеваний молочных желез,</a:t>
            </a:r>
          </a:p>
          <a:p>
            <a:r>
              <a:rPr lang="ru-RU" dirty="0"/>
              <a:t>поскольку их своевременное лечение является профилактикой</a:t>
            </a:r>
          </a:p>
          <a:p>
            <a:r>
              <a:rPr lang="ru-RU" dirty="0"/>
              <a:t>рака молочной железы.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A2B2C-9633-4377-80FD-69CFD56C0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991" y="3138977"/>
            <a:ext cx="4089009" cy="3062763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67808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7F973-3DD1-694D-6372-65DB9CA34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Скрининг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1A4B2C-832A-025C-ACE9-00B31290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 общей популяции (риск &lt;15%):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Возраст начала: 40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Частота: 1 раз в 2 года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Возраст завершения: ожидаемая продолжительность жизни &lt;5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Метод </a:t>
            </a:r>
            <a:r>
              <a:rPr lang="ru-RU" dirty="0" err="1"/>
              <a:t>скрининига</a:t>
            </a:r>
            <a:r>
              <a:rPr lang="ru-RU" dirty="0"/>
              <a:t>: маммография </a:t>
            </a:r>
          </a:p>
          <a:p>
            <a:r>
              <a:rPr lang="ru-RU" dirty="0"/>
              <a:t>В группе высокого риска (РИСК &gt;15%):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Родственник 1-ого колена с диагнозом рак молочной железы в </a:t>
            </a:r>
            <a:r>
              <a:rPr lang="ru-RU" dirty="0" err="1"/>
              <a:t>пременопаузальном</a:t>
            </a:r>
            <a:r>
              <a:rPr lang="ru-RU" dirty="0"/>
              <a:t> возрасте – маммография на 10 лет раньше возраста диагноза, но не раньше чем в 30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BRCA1: маммография ежегодно и МРТ ежегодно или только МРТ с 25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BRCA2: маммография ежегодно и МРТ ежегодно или только МРТ с 30 лет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Рак молочной железы в анамнезе – с момента диагноза скрининг МРТ + маммография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Атипичная гиперплазия, DCIS, LCIS – маммография ежегодно с момента диагноза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/>
              <a:t>Лучевая терапия на область грудной клетки: 8 лет после лучевой терапии, но не ранее 25 лет.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0975" y="-5607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99154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2CAE6-6DF4-FD92-AC06-867E1A8CC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C95CA-192A-1088-1B11-EFE0EC9C6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повышения эффективности скрининга важно внедрение новейших технологий. Так, цифровая маммография по сравнению с пленочной маммографией – более современный метод, улучшающий организацию работы.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7F0C44-1E83-7630-C504-F835744F8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100" y="2919516"/>
            <a:ext cx="5887272" cy="3057952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0241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25652E-9D58-4753-951B-8063AEA4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7FD8CA-7FC5-7CB6-3CAE-20CC5E3E8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Интерпретировать результаты маммографического исследования позволяет с</a:t>
            </a: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истема BI-RADS разработана коллегией радиологов США.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Классификация позволяет:</a:t>
            </a:r>
            <a:br>
              <a:rPr lang="ru-RU" dirty="0"/>
            </a:b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стандартизировать исследования — устанавливает единую оценочную систему;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установить план дальнейшего лечения — при необходимости;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создать алгоритм действий — в зависимости от категории BI-RADS. </a:t>
            </a:r>
          </a:p>
          <a:p>
            <a:pPr marL="0" indent="0" algn="l">
              <a:buNone/>
            </a:pP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Все э</a:t>
            </a: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то позволяет оптимизировать медицинскую помощь и достичь ее эффективности.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4" name="Picture 8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48848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B6645-2178-9FCC-4B6D-266CADEAD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1D8AF6-2B74-8517-3549-33F12826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737360"/>
            <a:ext cx="9608235" cy="4593102"/>
          </a:xfrm>
        </p:spPr>
        <p:txBody>
          <a:bodyPr>
            <a:normAutofit fontScale="77500" lnSpcReduction="20000"/>
          </a:bodyPr>
          <a:lstStyle/>
          <a:p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Существуют определённые критерии описания, по которым  выносится заключение и высказываются рекомендации.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Оценивается т</a:t>
            </a:r>
            <a:r>
              <a:rPr lang="ru-RU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ип строения железы:</a:t>
            </a:r>
          </a:p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А. Преобладает жировая ткань.</a:t>
            </a:r>
            <a:b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B. Рассеянные участки фиброзной и железистой ткани.</a:t>
            </a:r>
            <a:b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C. Железа неоднородной плотности с недифференцированными включениями.</a:t>
            </a:r>
            <a:b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</a:br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D. Железа крайне высокой плотности, на фоне чего затруднена визуализация изменений.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Наличие образований в ткани железы.</a:t>
            </a:r>
          </a:p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Если </a:t>
            </a: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в молочной железе обнаруживается образование, то описывается: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Форма (овальная, круглая, неправильная)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Контур или края (четкие/нечетки, ровные/неровные, неопределимые, </a:t>
            </a:r>
            <a:r>
              <a:rPr lang="ru-RU" dirty="0" err="1">
                <a:solidFill>
                  <a:schemeClr val="tx1"/>
                </a:solidFill>
                <a:latin typeface="Open Sans" panose="020B0606030504020204" pitchFamily="34" charset="0"/>
              </a:rPr>
              <a:t>спикулы</a:t>
            </a: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)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Плотность образования в сравнении с окружающей тканью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Наличие или отсутствие кальцинатов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Локализацию (квадрант, глубину, расположение от соска)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Open Sans" panose="020B0606030504020204" pitchFamily="34" charset="0"/>
              </a:rPr>
              <a:t>Дополнительные признаки ( втяжение кожи или соска, утолщение кожи и т.д.)</a:t>
            </a:r>
          </a:p>
          <a:p>
            <a:pPr algn="l"/>
            <a:endParaRPr lang="ru-RU" b="0" i="0" dirty="0">
              <a:solidFill>
                <a:schemeClr val="tx1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B1D329-E5AE-B4D2-B699-CE3E26314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410" y="2291264"/>
            <a:ext cx="2784710" cy="3167001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5141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9B9D3-595C-88AB-9E36-EEA771E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Маммография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B220CB-530E-271A-06E6-14AB0F79F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Чаще всего злокачественные опухоли при рентгенологических методах обследования имеют нечеткие, неровные, лучистые контуры. Могут наблюдаться включения в виде кальцинатов.</a:t>
            </a:r>
            <a:br>
              <a:rPr lang="ru-RU" dirty="0"/>
            </a:br>
            <a:r>
              <a:rPr lang="ru-RU" dirty="0"/>
              <a:t>Локальное нарушение архитектоники тканей, повышение плотности ткани, усиление сосудистого рисунка.</a:t>
            </a:r>
            <a:br>
              <a:rPr lang="ru-RU" dirty="0"/>
            </a:br>
            <a:r>
              <a:rPr lang="ru-RU" dirty="0" err="1"/>
              <a:t>Макрокальцинаты</a:t>
            </a:r>
            <a:r>
              <a:rPr lang="ru-RU" dirty="0"/>
              <a:t> размерами более 2 мм обычно сопровождают доброкачественные изменения молочных желез, в то время как </a:t>
            </a:r>
            <a:r>
              <a:rPr lang="ru-RU" dirty="0" err="1"/>
              <a:t>микрокальцинаты</a:t>
            </a:r>
            <a:r>
              <a:rPr lang="ru-RU" dirty="0"/>
              <a:t> (менее 0,5 мм в диаметре) характеры для злокачественных процессов, наиболее часто – для </a:t>
            </a:r>
            <a:r>
              <a:rPr lang="ru-RU" dirty="0" err="1"/>
              <a:t>протокового</a:t>
            </a:r>
            <a:r>
              <a:rPr lang="ru-RU" dirty="0"/>
              <a:t> РМЖ.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5400C3-4C65-B6BE-6905-820F61096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52" y="1127174"/>
            <a:ext cx="11446255" cy="5162318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26555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44054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10FA4-484B-9443-11D0-C3DA7BC8B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Другие методы обследования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B5FB92-A764-03EF-7B9A-3235B0D73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Маммография обладает сравнительно низкой чувствительность  при обследовании молодых женщин, что можно объяснить более высокой плотностью тканей молочных желез, обуславливающей большее количество ложноположительных результатов</a:t>
            </a:r>
          </a:p>
          <a:p>
            <a:r>
              <a:rPr lang="ru-RU" dirty="0"/>
              <a:t>Данной категории пациенток рекомендованы: компьютерная томография или магнитно-резонансная томография, ультразвуковое исследование молочных желез.</a:t>
            </a:r>
          </a:p>
          <a:p>
            <a:r>
              <a:rPr lang="ru-RU" dirty="0"/>
              <a:t>Дополнительными показаниями к выполнению МРТ являются:</a:t>
            </a: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-наличие мутаций в генах BRCA1, BRCA2, CHECK, NBS1, TP53;</a:t>
            </a: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-наличие имплантатов молочных желез при невозможности выполнения качественного маммографического исследования;</a:t>
            </a: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dirty="0"/>
              <a:t>-наличие долькового рака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situ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DAA524-B673-FA61-F384-A7E89FF86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6" y="286603"/>
            <a:ext cx="6166338" cy="59291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E3D5F5-A18E-020E-D6CD-40EA1922C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738" y="248963"/>
            <a:ext cx="4347888" cy="29767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C02A00-875B-FC90-A941-1EF16577B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751" y="3459585"/>
            <a:ext cx="4294876" cy="2826914"/>
          </a:xfrm>
          <a:prstGeom prst="rect">
            <a:avLst/>
          </a:prstGeom>
        </p:spPr>
      </p:pic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40975" y="15135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3513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2399E-0649-7A15-7A90-4B04A10C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методов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117115E-DDDA-B837-F233-5D2A364BC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28976"/>
            <a:ext cx="12172055" cy="3146878"/>
          </a:xfrm>
          <a:prstGeom prst="rect">
            <a:avLst/>
          </a:prstGeom>
        </p:spPr>
      </p:pic>
      <p:pic>
        <p:nvPicPr>
          <p:cNvPr id="5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2166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82E8B9-8095-8011-C72F-1FC0914F2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Дуктография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E28DB6-3A23-5665-90E7-5D284D68C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метод рентгенологического исследования с введением контрастного препарата в протоки молочной железы.</a:t>
            </a:r>
          </a:p>
          <a:p>
            <a:r>
              <a:rPr lang="ru-RU" dirty="0"/>
              <a:t>При патологического отделяемом из соска вне периода лактации рекомендовано выполнение </a:t>
            </a:r>
            <a:r>
              <a:rPr lang="ru-RU" dirty="0" err="1"/>
              <a:t>дуктографии</a:t>
            </a:r>
            <a:r>
              <a:rPr lang="ru-RU" dirty="0"/>
              <a:t>.</a:t>
            </a:r>
          </a:p>
          <a:p>
            <a:r>
              <a:rPr lang="ru-RU" dirty="0"/>
              <a:t>Она позволяет уточнить локализацию внутрипротокового образования и отличить в 80-90% случаев доброкачественные и злокачественные  образования 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754AB3-96CD-A81B-EB57-39301E71E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845734"/>
            <a:ext cx="10058399" cy="3599667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5593" y="-5607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9205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FC6D8-F486-9A36-F853-5DDE1981F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Трепан-биопсия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EC3AF-B8A8-3832-C493-5ACADB1EA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диагностическое исследование, обеспечивающее морфологическую верификацию образования молочной железы и постановку точного диагноза.</a:t>
            </a:r>
          </a:p>
          <a:p>
            <a:r>
              <a:rPr lang="ru-RU" dirty="0"/>
              <a:t>Забор материала может осуществляться под УЗИ-контролем или на аппарате </a:t>
            </a:r>
            <a:r>
              <a:rPr lang="ru-RU" dirty="0" err="1"/>
              <a:t>Маммотест</a:t>
            </a:r>
            <a:endParaRPr lang="ru-RU" dirty="0"/>
          </a:p>
          <a:p>
            <a:r>
              <a:rPr lang="ru-RU" dirty="0"/>
              <a:t>Полученный материал отправляется на гистологическое и </a:t>
            </a:r>
            <a:r>
              <a:rPr lang="ru-RU" dirty="0" err="1"/>
              <a:t>иммуногистохимическое</a:t>
            </a:r>
            <a:r>
              <a:rPr lang="ru-RU" dirty="0"/>
              <a:t> исследование.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21E542-3347-D427-02CC-DEBD58413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78" y="3692584"/>
            <a:ext cx="2016369" cy="24957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F144E9-4B6D-AE3B-BD02-2086AB6E4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915" y="3692584"/>
            <a:ext cx="3792652" cy="2474759"/>
          </a:xfrm>
          <a:prstGeom prst="rect">
            <a:avLst/>
          </a:prstGeom>
        </p:spPr>
      </p:pic>
      <p:pic>
        <p:nvPicPr>
          <p:cNvPr id="6" name="Picture 8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90516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БЛАГОДАРЮ ЗА ВНИМАНИЕ</a:t>
            </a:r>
          </a:p>
        </p:txBody>
      </p:sp>
      <p:pic>
        <p:nvPicPr>
          <p:cNvPr id="4" name="Объект 3" descr="тет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69468">
            <a:off x="4695655" y="1942977"/>
            <a:ext cx="2685168" cy="4022725"/>
          </a:xfrm>
          <a:prstGeom prst="rect">
            <a:avLst/>
          </a:prstGeom>
          <a:effectLst>
            <a:outerShdw blurRad="101600" dist="88900" dir="6420000" algn="t" rotWithShape="0">
              <a:schemeClr val="accent1">
                <a:alpha val="40000"/>
              </a:schemeClr>
            </a:outerShdw>
          </a:effectLst>
          <a:scene3d>
            <a:camera prst="perspectiveLeft">
              <a:rot lat="0" lon="900000" rev="0"/>
            </a:camera>
            <a:lightRig rig="threePt" dir="t"/>
          </a:scene3d>
          <a:sp3d>
            <a:bevelT/>
          </a:sp3d>
        </p:spPr>
      </p:pic>
      <p:pic>
        <p:nvPicPr>
          <p:cNvPr id="5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40975" y="0"/>
            <a:ext cx="1851025" cy="1017588"/>
          </a:xfrm>
          <a:prstGeom prst="rect">
            <a:avLst/>
          </a:prstGeom>
          <a:noFill/>
          <a:effectLst>
            <a:innerShdw blurRad="63500" dist="50800" dir="13500000">
              <a:srgbClr val="7030A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9295064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215</TotalTime>
  <Words>1430</Words>
  <Application>Microsoft Office PowerPoint</Application>
  <PresentationFormat>Широкоэкранный</PresentationFormat>
  <Paragraphs>117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Inter</vt:lpstr>
      <vt:lpstr>Open Sans</vt:lpstr>
      <vt:lpstr>Wingdings</vt:lpstr>
      <vt:lpstr>Ретро</vt:lpstr>
      <vt:lpstr>Ранняя диагностика рака молочной железы</vt:lpstr>
      <vt:lpstr>Скрининг </vt:lpstr>
      <vt:lpstr>Всемирная организация здравоохранения еще в 1968 году разработала руководство по принципам скрининга, не утратившим актуальность. Основные положения:</vt:lpstr>
      <vt:lpstr>Основные положения:</vt:lpstr>
      <vt:lpstr>Факторы риска рака молочной железы:</vt:lpstr>
      <vt:lpstr>Самообследование (BSE – Breast SelfExamination ):</vt:lpstr>
      <vt:lpstr>Повод обратиться к врачу:</vt:lpstr>
      <vt:lpstr>Clinical Breast Examination</vt:lpstr>
      <vt:lpstr>Маммография</vt:lpstr>
      <vt:lpstr>Маммография </vt:lpstr>
      <vt:lpstr>Скрининг</vt:lpstr>
      <vt:lpstr>Маммография</vt:lpstr>
      <vt:lpstr>Маммография</vt:lpstr>
      <vt:lpstr>Маммография</vt:lpstr>
      <vt:lpstr>Маммография</vt:lpstr>
      <vt:lpstr>Другие методы обследования</vt:lpstr>
      <vt:lpstr>Сравнение методов</vt:lpstr>
      <vt:lpstr>Дуктография</vt:lpstr>
      <vt:lpstr>Трепан-биопсия</vt:lpstr>
      <vt:lpstr>БЛАГОДАРЮ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Ранняя диагностика рака молочной железы</dc:title>
  <dc:creator>Acer</dc:creator>
  <cp:lastModifiedBy>Манихас Алексей Георгиевич</cp:lastModifiedBy>
  <cp:revision>3</cp:revision>
  <dcterms:created xsi:type="dcterms:W3CDTF">2023-01-29T08:50:37Z</dcterms:created>
  <dcterms:modified xsi:type="dcterms:W3CDTF">2023-02-01T08:31:30Z</dcterms:modified>
</cp:coreProperties>
</file>