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docMetadata/LabelInfo.xml" ContentType="application/vnd.ms-office.classificationlabel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authors.xml" ContentType="application/vnd.ms-powerpoint.author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31"/>
  </p:notesMasterIdLst>
  <p:handoutMasterIdLst>
    <p:handoutMasterId r:id="rId32"/>
  </p:handoutMasterIdLst>
  <p:sldIdLst>
    <p:sldId id="276" r:id="rId5"/>
    <p:sldId id="280" r:id="rId6"/>
    <p:sldId id="277" r:id="rId7"/>
    <p:sldId id="279" r:id="rId8"/>
    <p:sldId id="278" r:id="rId9"/>
    <p:sldId id="281" r:id="rId10"/>
    <p:sldId id="282" r:id="rId11"/>
    <p:sldId id="283" r:id="rId12"/>
    <p:sldId id="293" r:id="rId13"/>
    <p:sldId id="298" r:id="rId14"/>
    <p:sldId id="284" r:id="rId15"/>
    <p:sldId id="285" r:id="rId16"/>
    <p:sldId id="286" r:id="rId17"/>
    <p:sldId id="299" r:id="rId18"/>
    <p:sldId id="287" r:id="rId19"/>
    <p:sldId id="288" r:id="rId20"/>
    <p:sldId id="290" r:id="rId21"/>
    <p:sldId id="289" r:id="rId22"/>
    <p:sldId id="292" r:id="rId23"/>
    <p:sldId id="291" r:id="rId24"/>
    <p:sldId id="294" r:id="rId25"/>
    <p:sldId id="295" r:id="rId26"/>
    <p:sldId id="300" r:id="rId27"/>
    <p:sldId id="296" r:id="rId28"/>
    <p:sldId id="297" r:id="rId29"/>
    <p:sldId id="275" r:id="rId30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Автор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593A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43"/>
    <p:restoredTop sz="94718"/>
  </p:normalViewPr>
  <p:slideViewPr>
    <p:cSldViewPr snapToGrid="0">
      <p:cViewPr varScale="1">
        <p:scale>
          <a:sx n="68" d="100"/>
          <a:sy n="68" d="100"/>
        </p:scale>
        <p:origin x="-105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6" d="100"/>
        <a:sy n="126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834" y="10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50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plotArea>
      <c:layout/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численность РМШ на 100 тыс нас</c:v>
                </c:pt>
              </c:strCache>
            </c:strRef>
          </c:tx>
          <c:dLbls>
            <c:showVal val="1"/>
          </c:dLbls>
          <c:cat>
            <c:numRef>
              <c:f>Лист1!$A$2:$A$12</c:f>
              <c:numCache>
                <c:formatCode>General</c:formatCode>
                <c:ptCount val="11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</c:numCache>
            </c:num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113.1</c:v>
                </c:pt>
                <c:pt idx="1">
                  <c:v>115</c:v>
                </c:pt>
                <c:pt idx="2">
                  <c:v>115.9</c:v>
                </c:pt>
                <c:pt idx="3">
                  <c:v>118.4</c:v>
                </c:pt>
                <c:pt idx="4">
                  <c:v>119.4</c:v>
                </c:pt>
                <c:pt idx="5">
                  <c:v>121.3</c:v>
                </c:pt>
                <c:pt idx="6">
                  <c:v>122.2</c:v>
                </c:pt>
                <c:pt idx="7">
                  <c:v>123.7</c:v>
                </c:pt>
                <c:pt idx="8">
                  <c:v>126.9</c:v>
                </c:pt>
                <c:pt idx="9">
                  <c:v>128.4</c:v>
                </c:pt>
                <c:pt idx="10">
                  <c:v>126.7</c:v>
                </c:pt>
              </c:numCache>
            </c:numRef>
          </c:val>
        </c:ser>
        <c:marker val="1"/>
        <c:axId val="111634688"/>
        <c:axId val="117810304"/>
      </c:lineChart>
      <c:catAx>
        <c:axId val="111634688"/>
        <c:scaling>
          <c:orientation val="minMax"/>
        </c:scaling>
        <c:axPos val="b"/>
        <c:numFmt formatCode="General" sourceLinked="1"/>
        <c:tickLblPos val="nextTo"/>
        <c:crossAx val="117810304"/>
        <c:crosses val="autoZero"/>
        <c:auto val="1"/>
        <c:lblAlgn val="ctr"/>
        <c:lblOffset val="100"/>
      </c:catAx>
      <c:valAx>
        <c:axId val="117810304"/>
        <c:scaling>
          <c:orientation val="minMax"/>
        </c:scaling>
        <c:axPos val="l"/>
        <c:majorGridlines/>
        <c:numFmt formatCode="General" sourceLinked="1"/>
        <c:tickLblPos val="nextTo"/>
        <c:crossAx val="111634688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Заболеваемость в %</c:v>
                </c:pt>
              </c:strCache>
            </c:strRef>
          </c:tx>
          <c:explosion val="25"/>
          <c:dLbls>
            <c:showVal val="1"/>
            <c:showLeaderLines val="1"/>
          </c:dLbls>
          <c:cat>
            <c:strRef>
              <c:f>Лист1!$A$2:$A$5</c:f>
              <c:strCache>
                <c:ptCount val="4"/>
                <c:pt idx="0">
                  <c:v>1 стадия</c:v>
                </c:pt>
                <c:pt idx="1">
                  <c:v>2 стадия</c:v>
                </c:pt>
                <c:pt idx="2">
                  <c:v>3 стадия</c:v>
                </c:pt>
                <c:pt idx="3">
                  <c:v>4 стадия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33</c:v>
                </c:pt>
                <c:pt idx="1">
                  <c:v>24.2</c:v>
                </c:pt>
                <c:pt idx="2">
                  <c:v>31.4</c:v>
                </c:pt>
                <c:pt idx="3">
                  <c:v>10.200000000000001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79637520733673761"/>
          <c:y val="0.16802714037386035"/>
          <c:w val="0.19583384923624728"/>
          <c:h val="0.63052721833442404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РАК ТЕЛА МАТКИ</c:v>
                </c:pt>
                <c:pt idx="1">
                  <c:v>РАК ШЕЙКИ МАТКИ</c:v>
                </c:pt>
                <c:pt idx="2">
                  <c:v>РАК ЯИЧНИКОВ</c:v>
                </c:pt>
                <c:pt idx="3">
                  <c:v>РАК МОЛОЧНОЙ ЖЕЛЕЗЫ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43</c:v>
                </c:pt>
                <c:pt idx="1">
                  <c:v>24</c:v>
                </c:pt>
                <c:pt idx="2">
                  <c:v>11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54F-4183-8A62-8A7B862D6C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РАК ТЕЛА МАТКИ</c:v>
                </c:pt>
                <c:pt idx="1">
                  <c:v>РАК ШЕЙКИ МАТКИ</c:v>
                </c:pt>
                <c:pt idx="2">
                  <c:v>РАК ЯИЧНИКОВ</c:v>
                </c:pt>
                <c:pt idx="3">
                  <c:v>РАК МОЛОЧНОЙ ЖЕЛЕЗЫ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20</c:v>
                </c:pt>
                <c:pt idx="1">
                  <c:v>9</c:v>
                </c:pt>
                <c:pt idx="2">
                  <c:v>12</c:v>
                </c:pt>
                <c:pt idx="3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54F-4183-8A62-8A7B862D6C2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РАК ТЕЛА МАТКИ</c:v>
                </c:pt>
                <c:pt idx="1">
                  <c:v>РАК ШЕЙКИ МАТКИ</c:v>
                </c:pt>
                <c:pt idx="2">
                  <c:v>РАК ЯИЧНИКОВ</c:v>
                </c:pt>
                <c:pt idx="3">
                  <c:v>РАК МОЛОЧНОЙ ЖЕЛЕЗЫ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32</c:v>
                </c:pt>
                <c:pt idx="1">
                  <c:v>28</c:v>
                </c:pt>
                <c:pt idx="2">
                  <c:v>12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54F-4183-8A62-8A7B862D6C29}"/>
            </c:ext>
          </c:extLst>
        </c:ser>
        <c:dLbls>
          <c:showVal val="1"/>
        </c:dLbls>
        <c:axId val="133196416"/>
        <c:axId val="133210496"/>
      </c:barChart>
      <c:catAx>
        <c:axId val="13319641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33210496"/>
        <c:crosses val="autoZero"/>
        <c:auto val="1"/>
        <c:lblAlgn val="ctr"/>
        <c:lblOffset val="100"/>
      </c:catAx>
      <c:valAx>
        <c:axId val="133210496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33196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D8915E-DC14-41D6-9BB5-F49E1C265163}" type="doc">
      <dgm:prSet loTypeId="urn:microsoft.com/office/officeart/2005/8/layout/hList7#1" loCatId="list" qsTypeId="urn:microsoft.com/office/officeart/2005/8/quickstyle/simple1" qsCatId="simple" csTypeId="urn:microsoft.com/office/officeart/2005/8/colors/colorful1#1" csCatId="colorful" phldr="1"/>
      <dgm:spPr/>
      <dgm:t>
        <a:bodyPr rtlCol="0"/>
        <a:lstStyle/>
        <a:p>
          <a:pPr rtl="0"/>
          <a:endParaRPr lang="en-US"/>
        </a:p>
      </dgm:t>
    </dgm:pt>
    <dgm:pt modelId="{73D947E0-108F-4D20-A71E-3CF329F97212}">
      <dgm:prSet phldr="0" custT="1"/>
      <dgm:spPr>
        <a:solidFill>
          <a:schemeClr val="accent1"/>
        </a:solidFill>
        <a:ln>
          <a:noFill/>
        </a:ln>
      </dgm:spPr>
      <dgm:t>
        <a:bodyPr rtlCol="0"/>
        <a:lstStyle/>
        <a:p>
          <a:pPr marL="0" algn="ctr" rtl="0">
            <a:lnSpc>
              <a:spcPct val="100000"/>
            </a:lnSpc>
            <a:buNone/>
          </a:pPr>
          <a:r>
            <a:rPr lang="ru-RU" sz="2000" noProof="0" dirty="0" smtClean="0">
              <a:solidFill>
                <a:schemeClr val="tx1"/>
              </a:solidFill>
              <a:latin typeface="Arial" panose="020B0604020202020204" pitchFamily="34" charset="0"/>
            </a:rPr>
            <a:t>Оценка групп риска</a:t>
          </a:r>
          <a:endParaRPr lang="ru-RU" sz="2000" noProof="0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9D249532-A24D-4D8F-848A-9F42F2E486C9}" type="parTrans" cxnId="{A0077D09-C12C-46D0-8DF7-194B6911362A}">
      <dgm:prSet/>
      <dgm:spPr/>
      <dgm:t>
        <a:bodyPr rtlCol="0"/>
        <a:lstStyle/>
        <a:p>
          <a:pPr rtl="0"/>
          <a:endParaRPr lang="ru-RU" noProof="0" dirty="0">
            <a:latin typeface="Tenorite" pitchFamily="2" charset="0"/>
          </a:endParaRPr>
        </a:p>
      </dgm:t>
    </dgm:pt>
    <dgm:pt modelId="{AE813459-65AB-4FA9-B717-330DDA6DFA4E}" type="sibTrans" cxnId="{A0077D09-C12C-46D0-8DF7-194B6911362A}">
      <dgm:prSet/>
      <dgm:spPr/>
      <dgm:t>
        <a:bodyPr rtlCol="0"/>
        <a:lstStyle/>
        <a:p>
          <a:pPr rtl="0"/>
          <a:endParaRPr lang="ru-RU" noProof="0" dirty="0">
            <a:latin typeface="Tenorite" pitchFamily="2" charset="0"/>
          </a:endParaRPr>
        </a:p>
      </dgm:t>
    </dgm:pt>
    <dgm:pt modelId="{30A490C8-22B4-4D68-875C-0F0DE2FF864D}">
      <dgm:prSet custT="1"/>
      <dgm:spPr>
        <a:solidFill>
          <a:schemeClr val="accent1"/>
        </a:solidFill>
        <a:ln>
          <a:noFill/>
        </a:ln>
      </dgm:spPr>
      <dgm:t>
        <a:bodyPr rtlCol="0"/>
        <a:lstStyle/>
        <a:p>
          <a:pPr marL="0" algn="ctr" rtl="0">
            <a:lnSpc>
              <a:spcPct val="100000"/>
            </a:lnSpc>
            <a:buNone/>
          </a:pPr>
          <a:r>
            <a:rPr lang="ru-RU" sz="1400" noProof="0" dirty="0" smtClean="0">
              <a:solidFill>
                <a:schemeClr val="tx1"/>
              </a:solidFill>
              <a:latin typeface="Arial" panose="020B0604020202020204" pitchFamily="34" charset="0"/>
            </a:rPr>
            <a:t>Позволяет более углубленно обследовать пациентов </a:t>
          </a:r>
          <a:endParaRPr lang="ru-RU" sz="1400" noProof="0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035C64B0-4F0C-4FD1-BD23-B1D4C9887CBE}" type="parTrans" cxnId="{381FE1CC-8184-4745-8EB3-6DE11655998D}">
      <dgm:prSet/>
      <dgm:spPr/>
      <dgm:t>
        <a:bodyPr rtlCol="0"/>
        <a:lstStyle/>
        <a:p>
          <a:pPr rtl="0"/>
          <a:endParaRPr lang="ru-RU" noProof="0" dirty="0">
            <a:latin typeface="Tenorite" pitchFamily="2" charset="0"/>
          </a:endParaRPr>
        </a:p>
      </dgm:t>
    </dgm:pt>
    <dgm:pt modelId="{45495DA8-8707-41E3-A12B-FA5766269C44}" type="sibTrans" cxnId="{381FE1CC-8184-4745-8EB3-6DE11655998D}">
      <dgm:prSet/>
      <dgm:spPr/>
      <dgm:t>
        <a:bodyPr rtlCol="0"/>
        <a:lstStyle/>
        <a:p>
          <a:pPr rtl="0"/>
          <a:endParaRPr lang="ru-RU" noProof="0" dirty="0">
            <a:latin typeface="Tenorite" pitchFamily="2" charset="0"/>
          </a:endParaRPr>
        </a:p>
      </dgm:t>
    </dgm:pt>
    <dgm:pt modelId="{B1AFA1AF-0FF8-45B3-A6D0-0E255A2F637D}">
      <dgm:prSet phldr="0" custT="1"/>
      <dgm:spPr>
        <a:solidFill>
          <a:schemeClr val="accent1"/>
        </a:solidFill>
        <a:ln>
          <a:noFill/>
        </a:ln>
      </dgm:spPr>
      <dgm:t>
        <a:bodyPr rtlCol="0"/>
        <a:lstStyle/>
        <a:p>
          <a:pPr marL="0" algn="ctr" rtl="0">
            <a:buNone/>
          </a:pPr>
          <a:r>
            <a:rPr lang="ru-RU" sz="2000" noProof="0" dirty="0" smtClean="0">
              <a:solidFill>
                <a:schemeClr val="tx1"/>
              </a:solidFill>
              <a:latin typeface="Arial" panose="020B0604020202020204" pitchFamily="34" charset="0"/>
            </a:rPr>
            <a:t>Выявление </a:t>
          </a:r>
          <a:r>
            <a:rPr lang="ru-RU" sz="2000" noProof="0" dirty="0" err="1" smtClean="0">
              <a:solidFill>
                <a:schemeClr val="tx1"/>
              </a:solidFill>
              <a:latin typeface="Arial" panose="020B0604020202020204" pitchFamily="34" charset="0"/>
            </a:rPr>
            <a:t>предраковых</a:t>
          </a:r>
          <a:r>
            <a:rPr lang="ru-RU" sz="2000" noProof="0" dirty="0" smtClean="0">
              <a:solidFill>
                <a:schemeClr val="tx1"/>
              </a:solidFill>
              <a:latin typeface="Arial" panose="020B0604020202020204" pitchFamily="34" charset="0"/>
            </a:rPr>
            <a:t> процессов</a:t>
          </a:r>
          <a:endParaRPr lang="ru-RU" sz="2000" noProof="0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10C68AF5-481C-45AA-A216-8BBBB04515B9}" type="parTrans" cxnId="{F28D7702-2FC3-49BD-BB13-C989E5EE622A}">
      <dgm:prSet/>
      <dgm:spPr/>
      <dgm:t>
        <a:bodyPr rtlCol="0"/>
        <a:lstStyle/>
        <a:p>
          <a:pPr rtl="0"/>
          <a:endParaRPr lang="ru-RU" noProof="0" dirty="0">
            <a:latin typeface="Tenorite" pitchFamily="2" charset="0"/>
          </a:endParaRPr>
        </a:p>
      </dgm:t>
    </dgm:pt>
    <dgm:pt modelId="{88649F7A-400B-4056-965D-C9AC0B3AD942}" type="sibTrans" cxnId="{F28D7702-2FC3-49BD-BB13-C989E5EE622A}">
      <dgm:prSet/>
      <dgm:spPr/>
      <dgm:t>
        <a:bodyPr rtlCol="0"/>
        <a:lstStyle/>
        <a:p>
          <a:pPr rtl="0"/>
          <a:endParaRPr lang="ru-RU" noProof="0" dirty="0">
            <a:latin typeface="Tenorite" pitchFamily="2" charset="0"/>
          </a:endParaRPr>
        </a:p>
      </dgm:t>
    </dgm:pt>
    <dgm:pt modelId="{50418D2B-9486-42DE-AFDD-1D31420040FF}">
      <dgm:prSet custT="1"/>
      <dgm:spPr>
        <a:solidFill>
          <a:schemeClr val="accent1"/>
        </a:solidFill>
        <a:ln>
          <a:noFill/>
        </a:ln>
      </dgm:spPr>
      <dgm:t>
        <a:bodyPr rtlCol="0"/>
        <a:lstStyle/>
        <a:p>
          <a:pPr marL="0" algn="ctr" rtl="0">
            <a:buNone/>
          </a:pPr>
          <a:r>
            <a:rPr lang="ru-RU" sz="1400" noProof="0" dirty="0" smtClean="0">
              <a:solidFill>
                <a:schemeClr val="tx1"/>
              </a:solidFill>
              <a:latin typeface="Arial" panose="020B0604020202020204" pitchFamily="34" charset="0"/>
            </a:rPr>
            <a:t>Позволяет снизить заболеваемость ЗНО</a:t>
          </a:r>
          <a:endParaRPr lang="ru-RU" sz="1400" noProof="0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D5A17F6B-93F5-442B-938A-0F38C281BE88}" type="parTrans" cxnId="{5A5BA622-5DEB-48B9-88D9-C1DE36C711E5}">
      <dgm:prSet/>
      <dgm:spPr/>
      <dgm:t>
        <a:bodyPr rtlCol="0"/>
        <a:lstStyle/>
        <a:p>
          <a:pPr rtl="0"/>
          <a:endParaRPr lang="ru-RU" noProof="0" dirty="0">
            <a:latin typeface="Tenorite" pitchFamily="2" charset="0"/>
          </a:endParaRPr>
        </a:p>
      </dgm:t>
    </dgm:pt>
    <dgm:pt modelId="{1D87A0A5-8024-4710-846B-D5BFAC785107}" type="sibTrans" cxnId="{5A5BA622-5DEB-48B9-88D9-C1DE36C711E5}">
      <dgm:prSet/>
      <dgm:spPr/>
      <dgm:t>
        <a:bodyPr rtlCol="0"/>
        <a:lstStyle/>
        <a:p>
          <a:pPr rtl="0"/>
          <a:endParaRPr lang="ru-RU" noProof="0" dirty="0">
            <a:latin typeface="Tenorite" pitchFamily="2" charset="0"/>
          </a:endParaRPr>
        </a:p>
      </dgm:t>
    </dgm:pt>
    <dgm:pt modelId="{E9682B4F-0217-4B50-923E-C104AA24290F}">
      <dgm:prSet phldr="0" custT="1"/>
      <dgm:spPr>
        <a:solidFill>
          <a:schemeClr val="accent1"/>
        </a:solidFill>
        <a:ln>
          <a:noFill/>
        </a:ln>
      </dgm:spPr>
      <dgm:t>
        <a:bodyPr rtlCol="0"/>
        <a:lstStyle/>
        <a:p>
          <a:pPr marL="0" algn="ctr" rtl="0">
            <a:buNone/>
          </a:pPr>
          <a:r>
            <a:rPr lang="ru-RU" sz="2000" noProof="0" dirty="0" smtClean="0">
              <a:solidFill>
                <a:schemeClr val="tx1"/>
              </a:solidFill>
              <a:latin typeface="Arial" panose="020B0604020202020204" pitchFamily="34" charset="0"/>
            </a:rPr>
            <a:t>Своевременная маршрутизация пациентов с впервые выявленными ЗНО</a:t>
          </a:r>
          <a:endParaRPr lang="ru-RU" sz="2000" noProof="0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E0F6C4AF-9BBB-4698-91D7-F9AE3EACBD5D}" type="parTrans" cxnId="{6C23D0C9-74B2-4C8B-AB2F-A03B3B0EBE56}">
      <dgm:prSet/>
      <dgm:spPr/>
      <dgm:t>
        <a:bodyPr rtlCol="0"/>
        <a:lstStyle/>
        <a:p>
          <a:pPr rtl="0"/>
          <a:endParaRPr lang="ru-RU" noProof="0" dirty="0">
            <a:latin typeface="Tenorite" pitchFamily="2" charset="0"/>
          </a:endParaRPr>
        </a:p>
      </dgm:t>
    </dgm:pt>
    <dgm:pt modelId="{B8632E42-D7EB-4C31-877E-6F1B2801851A}" type="sibTrans" cxnId="{6C23D0C9-74B2-4C8B-AB2F-A03B3B0EBE56}">
      <dgm:prSet/>
      <dgm:spPr/>
      <dgm:t>
        <a:bodyPr rtlCol="0"/>
        <a:lstStyle/>
        <a:p>
          <a:pPr rtl="0"/>
          <a:endParaRPr lang="ru-RU" noProof="0" dirty="0">
            <a:latin typeface="Tenorite" pitchFamily="2" charset="0"/>
          </a:endParaRPr>
        </a:p>
      </dgm:t>
    </dgm:pt>
    <dgm:pt modelId="{0EC0C300-11E4-45CF-8418-973585107209}">
      <dgm:prSet phldr="0" custT="1"/>
      <dgm:spPr>
        <a:solidFill>
          <a:schemeClr val="accent1"/>
        </a:solidFill>
        <a:ln>
          <a:noFill/>
        </a:ln>
      </dgm:spPr>
      <dgm:t>
        <a:bodyPr rtlCol="0"/>
        <a:lstStyle/>
        <a:p>
          <a:pPr marL="0" algn="ctr" rtl="0">
            <a:buNone/>
          </a:pPr>
          <a:r>
            <a:rPr lang="ru-RU" sz="1400" noProof="0" dirty="0" smtClean="0">
              <a:solidFill>
                <a:schemeClr val="tx1"/>
              </a:solidFill>
              <a:latin typeface="Arial" panose="020B0604020202020204" pitchFamily="34" charset="0"/>
            </a:rPr>
            <a:t>Снижает риск «утяжеления» стадии</a:t>
          </a:r>
          <a:endParaRPr lang="ru-RU" sz="1400" noProof="0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1E4DD98E-100E-46B7-B24A-408BBF69E9FA}" type="parTrans" cxnId="{51563A4F-C0EB-47D6-B5BC-47A4E599AD4B}">
      <dgm:prSet/>
      <dgm:spPr/>
      <dgm:t>
        <a:bodyPr rtlCol="0"/>
        <a:lstStyle/>
        <a:p>
          <a:pPr rtl="0"/>
          <a:endParaRPr lang="ru-RU" noProof="0" dirty="0">
            <a:latin typeface="Tenorite" pitchFamily="2" charset="0"/>
          </a:endParaRPr>
        </a:p>
      </dgm:t>
    </dgm:pt>
    <dgm:pt modelId="{90FAB5D1-62B3-4FF6-A07D-EE607F529C32}" type="sibTrans" cxnId="{51563A4F-C0EB-47D6-B5BC-47A4E599AD4B}">
      <dgm:prSet/>
      <dgm:spPr/>
      <dgm:t>
        <a:bodyPr rtlCol="0"/>
        <a:lstStyle/>
        <a:p>
          <a:pPr rtl="0"/>
          <a:endParaRPr lang="ru-RU" noProof="0" dirty="0">
            <a:latin typeface="Tenorite" pitchFamily="2" charset="0"/>
          </a:endParaRPr>
        </a:p>
      </dgm:t>
    </dgm:pt>
    <dgm:pt modelId="{A2322D3A-7AC2-4C5C-9D7E-EAB2313D47D4}">
      <dgm:prSet phldr="0" custT="1"/>
      <dgm:spPr>
        <a:solidFill>
          <a:schemeClr val="accent1"/>
        </a:solidFill>
        <a:ln>
          <a:noFill/>
        </a:ln>
      </dgm:spPr>
      <dgm:t>
        <a:bodyPr rtlCol="0"/>
        <a:lstStyle/>
        <a:p>
          <a:pPr marL="0" algn="ctr" rtl="0"/>
          <a:r>
            <a:rPr lang="ru-RU" sz="2000" noProof="0" dirty="0" smtClean="0">
              <a:solidFill>
                <a:schemeClr val="tx1"/>
              </a:solidFill>
              <a:latin typeface="Arial" panose="020B0604020202020204" pitchFamily="34" charset="0"/>
            </a:rPr>
            <a:t>Контроль за движением пациентов, направленных по листу маршрутизации</a:t>
          </a:r>
          <a:endParaRPr lang="ru-RU" sz="2000" noProof="0" dirty="0">
            <a:solidFill>
              <a:schemeClr val="tx1"/>
            </a:solidFill>
            <a:latin typeface="Arial" panose="020B0604020202020204" pitchFamily="34" charset="0"/>
          </a:endParaRPr>
        </a:p>
      </dgm:t>
    </dgm:pt>
    <dgm:pt modelId="{84DE1C3A-3FC7-4DB3-88ED-33F65A71557A}" type="sibTrans" cxnId="{179FAFCF-F878-464E-A8A6-1185EFA0E380}">
      <dgm:prSet/>
      <dgm:spPr/>
      <dgm:t>
        <a:bodyPr rtlCol="0"/>
        <a:lstStyle/>
        <a:p>
          <a:pPr rtl="0"/>
          <a:endParaRPr lang="ru-RU" noProof="0" dirty="0">
            <a:latin typeface="Tenorite" pitchFamily="2" charset="0"/>
          </a:endParaRPr>
        </a:p>
      </dgm:t>
    </dgm:pt>
    <dgm:pt modelId="{4A8C15D4-B36F-4764-B4FF-F2AF790D3E17}" type="parTrans" cxnId="{179FAFCF-F878-464E-A8A6-1185EFA0E380}">
      <dgm:prSet/>
      <dgm:spPr/>
      <dgm:t>
        <a:bodyPr rtlCol="0"/>
        <a:lstStyle/>
        <a:p>
          <a:pPr rtl="0"/>
          <a:endParaRPr lang="ru-RU" noProof="0" dirty="0">
            <a:latin typeface="Tenorite" pitchFamily="2" charset="0"/>
          </a:endParaRPr>
        </a:p>
      </dgm:t>
    </dgm:pt>
    <dgm:pt modelId="{A34AE8AA-FDF7-FA40-BADC-6B62C2B1DE88}" type="pres">
      <dgm:prSet presAssocID="{0DD8915E-DC14-41D6-9BB5-F49E1C26516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107607C-A87A-3347-81F6-106C527DBD58}" type="pres">
      <dgm:prSet presAssocID="{0DD8915E-DC14-41D6-9BB5-F49E1C265163}" presName="fgShape" presStyleLbl="fgShp" presStyleIdx="0" presStyleCnt="1" custLinFactNeighborX="140" custLinFactNeighborY="-19001"/>
      <dgm:spPr>
        <a:solidFill>
          <a:schemeClr val="accent2">
            <a:tint val="40000"/>
            <a:hueOff val="0"/>
            <a:satOff val="0"/>
            <a:lumOff val="0"/>
            <a:alpha val="0"/>
          </a:schemeClr>
        </a:solidFill>
        <a:ln>
          <a:noFill/>
        </a:ln>
      </dgm:spPr>
    </dgm:pt>
    <dgm:pt modelId="{0955960D-7F7D-E54C-8843-B1DBEEBFB364}" type="pres">
      <dgm:prSet presAssocID="{0DD8915E-DC14-41D6-9BB5-F49E1C265163}" presName="linComp" presStyleCnt="0"/>
      <dgm:spPr/>
    </dgm:pt>
    <dgm:pt modelId="{81155D12-3CC8-3D49-B0F3-3C84AC48510A}" type="pres">
      <dgm:prSet presAssocID="{73D947E0-108F-4D20-A71E-3CF329F97212}" presName="compNode" presStyleCnt="0"/>
      <dgm:spPr/>
    </dgm:pt>
    <dgm:pt modelId="{8F8B275D-8553-0846-A316-484B7B291C97}" type="pres">
      <dgm:prSet presAssocID="{73D947E0-108F-4D20-A71E-3CF329F97212}" presName="bkgdShape" presStyleLbl="node1" presStyleIdx="0" presStyleCnt="4" custLinFactNeighborX="-757"/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7DA281F5-0265-2048-A63A-727E19796F79}" type="pres">
      <dgm:prSet presAssocID="{73D947E0-108F-4D20-A71E-3CF329F97212}" presName="nodeTx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A13FEB-C61A-0346-824D-E0457CC5B4C9}" type="pres">
      <dgm:prSet presAssocID="{73D947E0-108F-4D20-A71E-3CF329F97212}" presName="invisiNode" presStyleLbl="node1" presStyleIdx="0" presStyleCnt="4"/>
      <dgm:spPr/>
    </dgm:pt>
    <dgm:pt modelId="{A126BA88-D0F9-AF4A-A7BA-0638E32B45F8}" type="pres">
      <dgm:prSet presAssocID="{73D947E0-108F-4D20-A71E-3CF329F97212}" presName="imagNode" presStyleLbl="fgImgPlace1" presStyleIdx="0" presStyleCnt="4" custScaleX="63106" custScaleY="63106"/>
      <dgm:spPr>
        <a:solidFill>
          <a:schemeClr val="accent1">
            <a:lumMod val="60000"/>
            <a:lumOff val="40000"/>
          </a:schemeClr>
        </a:solidFill>
        <a:ln>
          <a:noFill/>
        </a:ln>
      </dgm:spPr>
    </dgm:pt>
    <dgm:pt modelId="{DF3C77F5-32F3-5845-BEE2-529229516397}" type="pres">
      <dgm:prSet presAssocID="{AE813459-65AB-4FA9-B717-330DDA6DFA4E}" presName="sibTrans" presStyleLbl="sibTrans2D1" presStyleIdx="0" presStyleCnt="0"/>
      <dgm:spPr/>
      <dgm:t>
        <a:bodyPr/>
        <a:lstStyle/>
        <a:p>
          <a:endParaRPr lang="ru-RU"/>
        </a:p>
      </dgm:t>
    </dgm:pt>
    <dgm:pt modelId="{16FC6348-B601-E348-A50F-7576C3DDD207}" type="pres">
      <dgm:prSet presAssocID="{B1AFA1AF-0FF8-45B3-A6D0-0E255A2F637D}" presName="compNode" presStyleCnt="0"/>
      <dgm:spPr/>
    </dgm:pt>
    <dgm:pt modelId="{4DFF6703-D32F-9E47-96B8-A304C47CCB78}" type="pres">
      <dgm:prSet presAssocID="{B1AFA1AF-0FF8-45B3-A6D0-0E255A2F637D}" presName="bkgdShape" presStyleLbl="node1" presStyleIdx="1" presStyleCnt="4" custLinFactNeighborX="-129"/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BA2077AD-A827-784F-87A6-E8E29A836D84}" type="pres">
      <dgm:prSet presAssocID="{B1AFA1AF-0FF8-45B3-A6D0-0E255A2F637D}" presName="nodeT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276A48-75DE-FE4F-B4C6-8B77CF2957C3}" type="pres">
      <dgm:prSet presAssocID="{B1AFA1AF-0FF8-45B3-A6D0-0E255A2F637D}" presName="invisiNode" presStyleLbl="node1" presStyleIdx="1" presStyleCnt="4"/>
      <dgm:spPr/>
    </dgm:pt>
    <dgm:pt modelId="{EFEB790C-BD5C-F54D-9993-F81422A8AD8E}" type="pres">
      <dgm:prSet presAssocID="{B1AFA1AF-0FF8-45B3-A6D0-0E255A2F637D}" presName="imagNode" presStyleLbl="fgImgPlace1" presStyleIdx="1" presStyleCnt="4" custScaleX="63106" custScaleY="63106"/>
      <dgm:spPr>
        <a:solidFill>
          <a:schemeClr val="accent1">
            <a:lumMod val="60000"/>
            <a:lumOff val="40000"/>
          </a:schemeClr>
        </a:solidFill>
        <a:ln>
          <a:noFill/>
        </a:ln>
      </dgm:spPr>
    </dgm:pt>
    <dgm:pt modelId="{56C7F139-002F-DF46-BB7F-23A563E7CE98}" type="pres">
      <dgm:prSet presAssocID="{88649F7A-400B-4056-965D-C9AC0B3AD942}" presName="sibTrans" presStyleLbl="sibTrans2D1" presStyleIdx="0" presStyleCnt="0"/>
      <dgm:spPr/>
      <dgm:t>
        <a:bodyPr/>
        <a:lstStyle/>
        <a:p>
          <a:endParaRPr lang="ru-RU"/>
        </a:p>
      </dgm:t>
    </dgm:pt>
    <dgm:pt modelId="{91E3D51E-7AB8-6349-A1D0-02F993052AB3}" type="pres">
      <dgm:prSet presAssocID="{E9682B4F-0217-4B50-923E-C104AA24290F}" presName="compNode" presStyleCnt="0"/>
      <dgm:spPr/>
    </dgm:pt>
    <dgm:pt modelId="{434ABADC-97F5-A547-823D-7594A86D79D3}" type="pres">
      <dgm:prSet presAssocID="{E9682B4F-0217-4B50-923E-C104AA24290F}" presName="bkgdShape" presStyleLbl="node1" presStyleIdx="2" presStyleCnt="4" custLinFactNeighborX="182"/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BC636E4B-34B9-8543-A308-00E0D1B0D2F9}" type="pres">
      <dgm:prSet presAssocID="{E9682B4F-0217-4B50-923E-C104AA24290F}" presName="nodeT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3A77BB-E8BD-4B4C-BFA2-7B530A2B3199}" type="pres">
      <dgm:prSet presAssocID="{E9682B4F-0217-4B50-923E-C104AA24290F}" presName="invisiNode" presStyleLbl="node1" presStyleIdx="2" presStyleCnt="4"/>
      <dgm:spPr/>
    </dgm:pt>
    <dgm:pt modelId="{CC076D56-4BB0-7246-9039-788AB439DAF0}" type="pres">
      <dgm:prSet presAssocID="{E9682B4F-0217-4B50-923E-C104AA24290F}" presName="imagNode" presStyleLbl="fgImgPlace1" presStyleIdx="2" presStyleCnt="4" custScaleX="63106" custScaleY="63106"/>
      <dgm:spPr>
        <a:solidFill>
          <a:schemeClr val="accent1">
            <a:lumMod val="60000"/>
            <a:lumOff val="40000"/>
          </a:schemeClr>
        </a:solidFill>
        <a:ln>
          <a:noFill/>
        </a:ln>
      </dgm:spPr>
      <dgm:t>
        <a:bodyPr/>
        <a:lstStyle/>
        <a:p>
          <a:endParaRPr lang="ru-RU"/>
        </a:p>
      </dgm:t>
    </dgm:pt>
    <dgm:pt modelId="{9BFD88E3-0F90-7143-8807-6B030CF54283}" type="pres">
      <dgm:prSet presAssocID="{B8632E42-D7EB-4C31-877E-6F1B2801851A}" presName="sibTrans" presStyleLbl="sibTrans2D1" presStyleIdx="0" presStyleCnt="0"/>
      <dgm:spPr/>
      <dgm:t>
        <a:bodyPr/>
        <a:lstStyle/>
        <a:p>
          <a:endParaRPr lang="ru-RU"/>
        </a:p>
      </dgm:t>
    </dgm:pt>
    <dgm:pt modelId="{CFB52331-3A90-8741-B893-154B21972CAC}" type="pres">
      <dgm:prSet presAssocID="{A2322D3A-7AC2-4C5C-9D7E-EAB2313D47D4}" presName="compNode" presStyleCnt="0"/>
      <dgm:spPr/>
    </dgm:pt>
    <dgm:pt modelId="{73C20AF0-FA1E-3C4A-AD07-551A27BE2B92}" type="pres">
      <dgm:prSet presAssocID="{A2322D3A-7AC2-4C5C-9D7E-EAB2313D47D4}" presName="bkgdShape" presStyleLbl="node1" presStyleIdx="3" presStyleCnt="4" custLinFactNeighborX="757"/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AF3E8B43-0466-2941-94BF-5E057B356E82}" type="pres">
      <dgm:prSet presAssocID="{A2322D3A-7AC2-4C5C-9D7E-EAB2313D47D4}" presName="nodeT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AAA287-E1AF-9946-AA96-77AD6193B1DD}" type="pres">
      <dgm:prSet presAssocID="{A2322D3A-7AC2-4C5C-9D7E-EAB2313D47D4}" presName="invisiNode" presStyleLbl="node1" presStyleIdx="3" presStyleCnt="4"/>
      <dgm:spPr/>
    </dgm:pt>
    <dgm:pt modelId="{916140F0-4F43-9F45-8310-FCCA12DDE514}" type="pres">
      <dgm:prSet presAssocID="{A2322D3A-7AC2-4C5C-9D7E-EAB2313D47D4}" presName="imagNode" presStyleLbl="fgImgPlace1" presStyleIdx="3" presStyleCnt="4" custScaleX="63106" custScaleY="63106"/>
      <dgm:spPr>
        <a:solidFill>
          <a:schemeClr val="accent1">
            <a:lumMod val="60000"/>
            <a:lumOff val="40000"/>
          </a:schemeClr>
        </a:solidFill>
        <a:ln>
          <a:noFill/>
        </a:ln>
      </dgm:spPr>
    </dgm:pt>
  </dgm:ptLst>
  <dgm:cxnLst>
    <dgm:cxn modelId="{E377364C-2E54-49E2-B985-484C4A3ED15B}" type="presOf" srcId="{73D947E0-108F-4D20-A71E-3CF329F97212}" destId="{7DA281F5-0265-2048-A63A-727E19796F79}" srcOrd="1" destOrd="0" presId="urn:microsoft.com/office/officeart/2005/8/layout/hList7#1"/>
    <dgm:cxn modelId="{44B1F864-EACE-45DC-A105-FDBA4087E253}" type="presOf" srcId="{A2322D3A-7AC2-4C5C-9D7E-EAB2313D47D4}" destId="{73C20AF0-FA1E-3C4A-AD07-551A27BE2B92}" srcOrd="0" destOrd="0" presId="urn:microsoft.com/office/officeart/2005/8/layout/hList7#1"/>
    <dgm:cxn modelId="{51563A4F-C0EB-47D6-B5BC-47A4E599AD4B}" srcId="{E9682B4F-0217-4B50-923E-C104AA24290F}" destId="{0EC0C300-11E4-45CF-8418-973585107209}" srcOrd="0" destOrd="0" parTransId="{1E4DD98E-100E-46B7-B24A-408BBF69E9FA}" sibTransId="{90FAB5D1-62B3-4FF6-A07D-EE607F529C32}"/>
    <dgm:cxn modelId="{381FE1CC-8184-4745-8EB3-6DE11655998D}" srcId="{73D947E0-108F-4D20-A71E-3CF329F97212}" destId="{30A490C8-22B4-4D68-875C-0F0DE2FF864D}" srcOrd="0" destOrd="0" parTransId="{035C64B0-4F0C-4FD1-BD23-B1D4C9887CBE}" sibTransId="{45495DA8-8707-41E3-A12B-FA5766269C44}"/>
    <dgm:cxn modelId="{7A7BCE77-DF69-4F3A-BCF6-E1699BC404D6}" type="presOf" srcId="{B8632E42-D7EB-4C31-877E-6F1B2801851A}" destId="{9BFD88E3-0F90-7143-8807-6B030CF54283}" srcOrd="0" destOrd="0" presId="urn:microsoft.com/office/officeart/2005/8/layout/hList7#1"/>
    <dgm:cxn modelId="{5A5BA622-5DEB-48B9-88D9-C1DE36C711E5}" srcId="{B1AFA1AF-0FF8-45B3-A6D0-0E255A2F637D}" destId="{50418D2B-9486-42DE-AFDD-1D31420040FF}" srcOrd="0" destOrd="0" parTransId="{D5A17F6B-93F5-442B-938A-0F38C281BE88}" sibTransId="{1D87A0A5-8024-4710-846B-D5BFAC785107}"/>
    <dgm:cxn modelId="{4EA2658E-FDF8-4A03-8FE9-65BF157FA71A}" type="presOf" srcId="{0EC0C300-11E4-45CF-8418-973585107209}" destId="{434ABADC-97F5-A547-823D-7594A86D79D3}" srcOrd="0" destOrd="1" presId="urn:microsoft.com/office/officeart/2005/8/layout/hList7#1"/>
    <dgm:cxn modelId="{43773D79-63B8-45A4-935D-8A81F73E54B6}" type="presOf" srcId="{73D947E0-108F-4D20-A71E-3CF329F97212}" destId="{8F8B275D-8553-0846-A316-484B7B291C97}" srcOrd="0" destOrd="0" presId="urn:microsoft.com/office/officeart/2005/8/layout/hList7#1"/>
    <dgm:cxn modelId="{6C23D0C9-74B2-4C8B-AB2F-A03B3B0EBE56}" srcId="{0DD8915E-DC14-41D6-9BB5-F49E1C265163}" destId="{E9682B4F-0217-4B50-923E-C104AA24290F}" srcOrd="2" destOrd="0" parTransId="{E0F6C4AF-9BBB-4698-91D7-F9AE3EACBD5D}" sibTransId="{B8632E42-D7EB-4C31-877E-6F1B2801851A}"/>
    <dgm:cxn modelId="{82C673A5-7EE3-4E99-B09B-ED78E1D4A771}" type="presOf" srcId="{E9682B4F-0217-4B50-923E-C104AA24290F}" destId="{BC636E4B-34B9-8543-A308-00E0D1B0D2F9}" srcOrd="1" destOrd="0" presId="urn:microsoft.com/office/officeart/2005/8/layout/hList7#1"/>
    <dgm:cxn modelId="{179FAFCF-F878-464E-A8A6-1185EFA0E380}" srcId="{0DD8915E-DC14-41D6-9BB5-F49E1C265163}" destId="{A2322D3A-7AC2-4C5C-9D7E-EAB2313D47D4}" srcOrd="3" destOrd="0" parTransId="{4A8C15D4-B36F-4764-B4FF-F2AF790D3E17}" sibTransId="{84DE1C3A-3FC7-4DB3-88ED-33F65A71557A}"/>
    <dgm:cxn modelId="{EE35B25E-5B6F-4AD5-997E-5BC3A1667088}" type="presOf" srcId="{50418D2B-9486-42DE-AFDD-1D31420040FF}" destId="{BA2077AD-A827-784F-87A6-E8E29A836D84}" srcOrd="1" destOrd="1" presId="urn:microsoft.com/office/officeart/2005/8/layout/hList7#1"/>
    <dgm:cxn modelId="{1A6E3760-E6A2-44F2-A7A0-98703EE4CE00}" type="presOf" srcId="{30A490C8-22B4-4D68-875C-0F0DE2FF864D}" destId="{8F8B275D-8553-0846-A316-484B7B291C97}" srcOrd="0" destOrd="1" presId="urn:microsoft.com/office/officeart/2005/8/layout/hList7#1"/>
    <dgm:cxn modelId="{E7F8B955-65BE-4A0A-BEBA-84B20292B319}" type="presOf" srcId="{A2322D3A-7AC2-4C5C-9D7E-EAB2313D47D4}" destId="{AF3E8B43-0466-2941-94BF-5E057B356E82}" srcOrd="1" destOrd="0" presId="urn:microsoft.com/office/officeart/2005/8/layout/hList7#1"/>
    <dgm:cxn modelId="{5E70C4ED-ADAC-4419-BC9B-F4004D08B96B}" type="presOf" srcId="{0EC0C300-11E4-45CF-8418-973585107209}" destId="{BC636E4B-34B9-8543-A308-00E0D1B0D2F9}" srcOrd="1" destOrd="1" presId="urn:microsoft.com/office/officeart/2005/8/layout/hList7#1"/>
    <dgm:cxn modelId="{E458DB24-E8A0-43D1-960D-44BC76C1E2F5}" type="presOf" srcId="{50418D2B-9486-42DE-AFDD-1D31420040FF}" destId="{4DFF6703-D32F-9E47-96B8-A304C47CCB78}" srcOrd="0" destOrd="1" presId="urn:microsoft.com/office/officeart/2005/8/layout/hList7#1"/>
    <dgm:cxn modelId="{C59463E7-2897-4F76-87AA-A8BE62A389F1}" type="presOf" srcId="{B1AFA1AF-0FF8-45B3-A6D0-0E255A2F637D}" destId="{4DFF6703-D32F-9E47-96B8-A304C47CCB78}" srcOrd="0" destOrd="0" presId="urn:microsoft.com/office/officeart/2005/8/layout/hList7#1"/>
    <dgm:cxn modelId="{F5DE77B1-1BD7-4F30-86D1-1CACB386B41C}" type="presOf" srcId="{B1AFA1AF-0FF8-45B3-A6D0-0E255A2F637D}" destId="{BA2077AD-A827-784F-87A6-E8E29A836D84}" srcOrd="1" destOrd="0" presId="urn:microsoft.com/office/officeart/2005/8/layout/hList7#1"/>
    <dgm:cxn modelId="{1EC4187C-47F6-418D-BA76-F8547496EE4B}" type="presOf" srcId="{AE813459-65AB-4FA9-B717-330DDA6DFA4E}" destId="{DF3C77F5-32F3-5845-BEE2-529229516397}" srcOrd="0" destOrd="0" presId="urn:microsoft.com/office/officeart/2005/8/layout/hList7#1"/>
    <dgm:cxn modelId="{F28D7702-2FC3-49BD-BB13-C989E5EE622A}" srcId="{0DD8915E-DC14-41D6-9BB5-F49E1C265163}" destId="{B1AFA1AF-0FF8-45B3-A6D0-0E255A2F637D}" srcOrd="1" destOrd="0" parTransId="{10C68AF5-481C-45AA-A216-8BBBB04515B9}" sibTransId="{88649F7A-400B-4056-965D-C9AC0B3AD942}"/>
    <dgm:cxn modelId="{80B8F97B-03CE-48F1-90BC-32E6DCDC20EE}" type="presOf" srcId="{E9682B4F-0217-4B50-923E-C104AA24290F}" destId="{434ABADC-97F5-A547-823D-7594A86D79D3}" srcOrd="0" destOrd="0" presId="urn:microsoft.com/office/officeart/2005/8/layout/hList7#1"/>
    <dgm:cxn modelId="{A0077D09-C12C-46D0-8DF7-194B6911362A}" srcId="{0DD8915E-DC14-41D6-9BB5-F49E1C265163}" destId="{73D947E0-108F-4D20-A71E-3CF329F97212}" srcOrd="0" destOrd="0" parTransId="{9D249532-A24D-4D8F-848A-9F42F2E486C9}" sibTransId="{AE813459-65AB-4FA9-B717-330DDA6DFA4E}"/>
    <dgm:cxn modelId="{E990B667-B3B1-4C76-84F1-BBE6AC761D4A}" type="presOf" srcId="{88649F7A-400B-4056-965D-C9AC0B3AD942}" destId="{56C7F139-002F-DF46-BB7F-23A563E7CE98}" srcOrd="0" destOrd="0" presId="urn:microsoft.com/office/officeart/2005/8/layout/hList7#1"/>
    <dgm:cxn modelId="{BFD8ADD4-19EC-4F11-AE83-37C54D984148}" type="presOf" srcId="{30A490C8-22B4-4D68-875C-0F0DE2FF864D}" destId="{7DA281F5-0265-2048-A63A-727E19796F79}" srcOrd="1" destOrd="1" presId="urn:microsoft.com/office/officeart/2005/8/layout/hList7#1"/>
    <dgm:cxn modelId="{4BD7BF40-8C09-4FA3-9D97-05FF6218DB0C}" type="presOf" srcId="{0DD8915E-DC14-41D6-9BB5-F49E1C265163}" destId="{A34AE8AA-FDF7-FA40-BADC-6B62C2B1DE88}" srcOrd="0" destOrd="0" presId="urn:microsoft.com/office/officeart/2005/8/layout/hList7#1"/>
    <dgm:cxn modelId="{7672B787-00D1-41AF-963D-CDC67BACDA79}" type="presParOf" srcId="{A34AE8AA-FDF7-FA40-BADC-6B62C2B1DE88}" destId="{2107607C-A87A-3347-81F6-106C527DBD58}" srcOrd="0" destOrd="0" presId="urn:microsoft.com/office/officeart/2005/8/layout/hList7#1"/>
    <dgm:cxn modelId="{C0E5B570-1CC1-439D-A056-07133F7EF175}" type="presParOf" srcId="{A34AE8AA-FDF7-FA40-BADC-6B62C2B1DE88}" destId="{0955960D-7F7D-E54C-8843-B1DBEEBFB364}" srcOrd="1" destOrd="0" presId="urn:microsoft.com/office/officeart/2005/8/layout/hList7#1"/>
    <dgm:cxn modelId="{13CE4E13-4E99-44F7-947E-5D9138633981}" type="presParOf" srcId="{0955960D-7F7D-E54C-8843-B1DBEEBFB364}" destId="{81155D12-3CC8-3D49-B0F3-3C84AC48510A}" srcOrd="0" destOrd="0" presId="urn:microsoft.com/office/officeart/2005/8/layout/hList7#1"/>
    <dgm:cxn modelId="{1201E139-DD82-4090-97E8-593C7B5FA44D}" type="presParOf" srcId="{81155D12-3CC8-3D49-B0F3-3C84AC48510A}" destId="{8F8B275D-8553-0846-A316-484B7B291C97}" srcOrd="0" destOrd="0" presId="urn:microsoft.com/office/officeart/2005/8/layout/hList7#1"/>
    <dgm:cxn modelId="{FF5B6385-2A22-4BD0-AD14-CC794F5ECDBC}" type="presParOf" srcId="{81155D12-3CC8-3D49-B0F3-3C84AC48510A}" destId="{7DA281F5-0265-2048-A63A-727E19796F79}" srcOrd="1" destOrd="0" presId="urn:microsoft.com/office/officeart/2005/8/layout/hList7#1"/>
    <dgm:cxn modelId="{7DEE7E58-9E50-4FAE-91CF-8A2894D28217}" type="presParOf" srcId="{81155D12-3CC8-3D49-B0F3-3C84AC48510A}" destId="{79A13FEB-C61A-0346-824D-E0457CC5B4C9}" srcOrd="2" destOrd="0" presId="urn:microsoft.com/office/officeart/2005/8/layout/hList7#1"/>
    <dgm:cxn modelId="{F738C054-AF54-4AB6-8C21-83EE9C4B0A48}" type="presParOf" srcId="{81155D12-3CC8-3D49-B0F3-3C84AC48510A}" destId="{A126BA88-D0F9-AF4A-A7BA-0638E32B45F8}" srcOrd="3" destOrd="0" presId="urn:microsoft.com/office/officeart/2005/8/layout/hList7#1"/>
    <dgm:cxn modelId="{EA24AC8E-7F0A-4068-9F18-A64E1DBAEC3A}" type="presParOf" srcId="{0955960D-7F7D-E54C-8843-B1DBEEBFB364}" destId="{DF3C77F5-32F3-5845-BEE2-529229516397}" srcOrd="1" destOrd="0" presId="urn:microsoft.com/office/officeart/2005/8/layout/hList7#1"/>
    <dgm:cxn modelId="{089AF251-89F8-4E2C-9035-AA4863B946AD}" type="presParOf" srcId="{0955960D-7F7D-E54C-8843-B1DBEEBFB364}" destId="{16FC6348-B601-E348-A50F-7576C3DDD207}" srcOrd="2" destOrd="0" presId="urn:microsoft.com/office/officeart/2005/8/layout/hList7#1"/>
    <dgm:cxn modelId="{4F9CE901-13FE-4DAE-B2F4-683BC7E658F5}" type="presParOf" srcId="{16FC6348-B601-E348-A50F-7576C3DDD207}" destId="{4DFF6703-D32F-9E47-96B8-A304C47CCB78}" srcOrd="0" destOrd="0" presId="urn:microsoft.com/office/officeart/2005/8/layout/hList7#1"/>
    <dgm:cxn modelId="{3190E3E7-F3A3-4E3C-8700-6586E7B962E9}" type="presParOf" srcId="{16FC6348-B601-E348-A50F-7576C3DDD207}" destId="{BA2077AD-A827-784F-87A6-E8E29A836D84}" srcOrd="1" destOrd="0" presId="urn:microsoft.com/office/officeart/2005/8/layout/hList7#1"/>
    <dgm:cxn modelId="{CB742E39-E180-4B9C-98CB-7ED29B5497D5}" type="presParOf" srcId="{16FC6348-B601-E348-A50F-7576C3DDD207}" destId="{47276A48-75DE-FE4F-B4C6-8B77CF2957C3}" srcOrd="2" destOrd="0" presId="urn:microsoft.com/office/officeart/2005/8/layout/hList7#1"/>
    <dgm:cxn modelId="{3C6812CC-3CE1-4415-8CE4-E9EC46460BDE}" type="presParOf" srcId="{16FC6348-B601-E348-A50F-7576C3DDD207}" destId="{EFEB790C-BD5C-F54D-9993-F81422A8AD8E}" srcOrd="3" destOrd="0" presId="urn:microsoft.com/office/officeart/2005/8/layout/hList7#1"/>
    <dgm:cxn modelId="{20FD35C8-828B-4E97-B266-83D89288943B}" type="presParOf" srcId="{0955960D-7F7D-E54C-8843-B1DBEEBFB364}" destId="{56C7F139-002F-DF46-BB7F-23A563E7CE98}" srcOrd="3" destOrd="0" presId="urn:microsoft.com/office/officeart/2005/8/layout/hList7#1"/>
    <dgm:cxn modelId="{F0460CE2-04A3-4634-B21A-F8AC8931F383}" type="presParOf" srcId="{0955960D-7F7D-E54C-8843-B1DBEEBFB364}" destId="{91E3D51E-7AB8-6349-A1D0-02F993052AB3}" srcOrd="4" destOrd="0" presId="urn:microsoft.com/office/officeart/2005/8/layout/hList7#1"/>
    <dgm:cxn modelId="{9B19F79A-EE5F-4460-B465-1061D91F56AB}" type="presParOf" srcId="{91E3D51E-7AB8-6349-A1D0-02F993052AB3}" destId="{434ABADC-97F5-A547-823D-7594A86D79D3}" srcOrd="0" destOrd="0" presId="urn:microsoft.com/office/officeart/2005/8/layout/hList7#1"/>
    <dgm:cxn modelId="{EFB492F3-5B2B-4677-8CD0-089535AFCF26}" type="presParOf" srcId="{91E3D51E-7AB8-6349-A1D0-02F993052AB3}" destId="{BC636E4B-34B9-8543-A308-00E0D1B0D2F9}" srcOrd="1" destOrd="0" presId="urn:microsoft.com/office/officeart/2005/8/layout/hList7#1"/>
    <dgm:cxn modelId="{8A1EC98A-F983-4189-BAB0-E7845E8DBFC8}" type="presParOf" srcId="{91E3D51E-7AB8-6349-A1D0-02F993052AB3}" destId="{073A77BB-E8BD-4B4C-BFA2-7B530A2B3199}" srcOrd="2" destOrd="0" presId="urn:microsoft.com/office/officeart/2005/8/layout/hList7#1"/>
    <dgm:cxn modelId="{D06415D8-0F94-4BA7-8FB0-B7479315A22D}" type="presParOf" srcId="{91E3D51E-7AB8-6349-A1D0-02F993052AB3}" destId="{CC076D56-4BB0-7246-9039-788AB439DAF0}" srcOrd="3" destOrd="0" presId="urn:microsoft.com/office/officeart/2005/8/layout/hList7#1"/>
    <dgm:cxn modelId="{0013E526-316E-4A0D-88EE-7B9F5D37FDD9}" type="presParOf" srcId="{0955960D-7F7D-E54C-8843-B1DBEEBFB364}" destId="{9BFD88E3-0F90-7143-8807-6B030CF54283}" srcOrd="5" destOrd="0" presId="urn:microsoft.com/office/officeart/2005/8/layout/hList7#1"/>
    <dgm:cxn modelId="{A467CF77-0D72-49F5-9DF7-3E95D063A042}" type="presParOf" srcId="{0955960D-7F7D-E54C-8843-B1DBEEBFB364}" destId="{CFB52331-3A90-8741-B893-154B21972CAC}" srcOrd="6" destOrd="0" presId="urn:microsoft.com/office/officeart/2005/8/layout/hList7#1"/>
    <dgm:cxn modelId="{0E7880AD-A97D-442F-B61A-5832FD0FA2B8}" type="presParOf" srcId="{CFB52331-3A90-8741-B893-154B21972CAC}" destId="{73C20AF0-FA1E-3C4A-AD07-551A27BE2B92}" srcOrd="0" destOrd="0" presId="urn:microsoft.com/office/officeart/2005/8/layout/hList7#1"/>
    <dgm:cxn modelId="{8F04EBB5-67AE-4FA9-90A8-9B656AA1202F}" type="presParOf" srcId="{CFB52331-3A90-8741-B893-154B21972CAC}" destId="{AF3E8B43-0466-2941-94BF-5E057B356E82}" srcOrd="1" destOrd="0" presId="urn:microsoft.com/office/officeart/2005/8/layout/hList7#1"/>
    <dgm:cxn modelId="{94E283E4-B0F3-4610-A05F-B893D1BABFC1}" type="presParOf" srcId="{CFB52331-3A90-8741-B893-154B21972CAC}" destId="{D1AAA287-E1AF-9946-AA96-77AD6193B1DD}" srcOrd="2" destOrd="0" presId="urn:microsoft.com/office/officeart/2005/8/layout/hList7#1"/>
    <dgm:cxn modelId="{946572AB-32F4-4D44-842F-A531195127CB}" type="presParOf" srcId="{CFB52331-3A90-8741-B893-154B21972CAC}" destId="{916140F0-4F43-9F45-8310-FCCA12DDE514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F8B275D-8553-0846-A316-484B7B291C97}">
      <dsp:nvSpPr>
        <dsp:cNvPr id="0" name=""/>
        <dsp:cNvSpPr/>
      </dsp:nvSpPr>
      <dsp:spPr>
        <a:xfrm>
          <a:off x="0" y="0"/>
          <a:ext cx="2367935" cy="4371277"/>
        </a:xfrm>
        <a:prstGeom prst="rect">
          <a:avLst/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rtlCol="0" anchor="t" anchorCtr="1">
          <a:noAutofit/>
        </a:bodyPr>
        <a:lstStyle/>
        <a:p>
          <a:pPr marL="0" lvl="0" algn="ctr" defTabSz="8890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noProof="0" dirty="0" smtClean="0">
              <a:solidFill>
                <a:schemeClr val="tx1"/>
              </a:solidFill>
              <a:latin typeface="Arial" panose="020B0604020202020204" pitchFamily="34" charset="0"/>
            </a:rPr>
            <a:t>Оценка групп риска</a:t>
          </a:r>
          <a:endParaRPr lang="ru-RU" sz="2000" kern="1200" noProof="0" dirty="0">
            <a:solidFill>
              <a:schemeClr val="tx1"/>
            </a:solidFill>
            <a:latin typeface="Arial" panose="020B0604020202020204" pitchFamily="34" charset="0"/>
          </a:endParaRPr>
        </a:p>
        <a:p>
          <a:pPr marL="0" lvl="1" indent="-114300" algn="ctr" defTabSz="622300" rtl="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noProof="0" dirty="0" smtClean="0">
              <a:solidFill>
                <a:schemeClr val="tx1"/>
              </a:solidFill>
              <a:latin typeface="Arial" panose="020B0604020202020204" pitchFamily="34" charset="0"/>
            </a:rPr>
            <a:t>Позволяет более углубленно обследовать пациентов </a:t>
          </a:r>
          <a:endParaRPr lang="ru-RU" sz="1400" kern="1200" noProof="0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0" y="1748511"/>
        <a:ext cx="2367935" cy="1748511"/>
      </dsp:txXfrm>
    </dsp:sp>
    <dsp:sp modelId="{A126BA88-D0F9-AF4A-A7BA-0638E32B45F8}">
      <dsp:nvSpPr>
        <dsp:cNvPr id="0" name=""/>
        <dsp:cNvSpPr/>
      </dsp:nvSpPr>
      <dsp:spPr>
        <a:xfrm>
          <a:off x="726930" y="530797"/>
          <a:ext cx="918593" cy="918593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FF6703-D32F-9E47-96B8-A304C47CCB78}">
      <dsp:nvSpPr>
        <dsp:cNvPr id="0" name=""/>
        <dsp:cNvSpPr/>
      </dsp:nvSpPr>
      <dsp:spPr>
        <a:xfrm>
          <a:off x="2438178" y="0"/>
          <a:ext cx="2367935" cy="4371277"/>
        </a:xfrm>
        <a:prstGeom prst="rect">
          <a:avLst/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rtlCol="0" anchor="t" anchorCtr="1">
          <a:noAutofit/>
        </a:bodyPr>
        <a:lstStyle/>
        <a:p>
          <a:pPr marL="0"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noProof="0" dirty="0" smtClean="0">
              <a:solidFill>
                <a:schemeClr val="tx1"/>
              </a:solidFill>
              <a:latin typeface="Arial" panose="020B0604020202020204" pitchFamily="34" charset="0"/>
            </a:rPr>
            <a:t>Выявление </a:t>
          </a:r>
          <a:r>
            <a:rPr lang="ru-RU" sz="2000" kern="1200" noProof="0" dirty="0" err="1" smtClean="0">
              <a:solidFill>
                <a:schemeClr val="tx1"/>
              </a:solidFill>
              <a:latin typeface="Arial" panose="020B0604020202020204" pitchFamily="34" charset="0"/>
            </a:rPr>
            <a:t>предраковых</a:t>
          </a:r>
          <a:r>
            <a:rPr lang="ru-RU" sz="2000" kern="1200" noProof="0" dirty="0" smtClean="0">
              <a:solidFill>
                <a:schemeClr val="tx1"/>
              </a:solidFill>
              <a:latin typeface="Arial" panose="020B0604020202020204" pitchFamily="34" charset="0"/>
            </a:rPr>
            <a:t> процессов</a:t>
          </a:r>
          <a:endParaRPr lang="ru-RU" sz="2000" kern="1200" noProof="0" dirty="0">
            <a:solidFill>
              <a:schemeClr val="tx1"/>
            </a:solidFill>
            <a:latin typeface="Arial" panose="020B0604020202020204" pitchFamily="34" charset="0"/>
          </a:endParaRPr>
        </a:p>
        <a:p>
          <a:pPr marL="0" lvl="1" indent="-114300" algn="ctr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noProof="0" dirty="0" smtClean="0">
              <a:solidFill>
                <a:schemeClr val="tx1"/>
              </a:solidFill>
              <a:latin typeface="Arial" panose="020B0604020202020204" pitchFamily="34" charset="0"/>
            </a:rPr>
            <a:t>Позволяет снизить заболеваемость ЗНО</a:t>
          </a:r>
          <a:endParaRPr lang="ru-RU" sz="1400" kern="1200" noProof="0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2438178" y="1748511"/>
        <a:ext cx="2367935" cy="1748511"/>
      </dsp:txXfrm>
    </dsp:sp>
    <dsp:sp modelId="{EFEB790C-BD5C-F54D-9993-F81422A8AD8E}">
      <dsp:nvSpPr>
        <dsp:cNvPr id="0" name=""/>
        <dsp:cNvSpPr/>
      </dsp:nvSpPr>
      <dsp:spPr>
        <a:xfrm>
          <a:off x="3165903" y="530797"/>
          <a:ext cx="918593" cy="918593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4ABADC-97F5-A547-823D-7594A86D79D3}">
      <dsp:nvSpPr>
        <dsp:cNvPr id="0" name=""/>
        <dsp:cNvSpPr/>
      </dsp:nvSpPr>
      <dsp:spPr>
        <a:xfrm>
          <a:off x="4884516" y="0"/>
          <a:ext cx="2367935" cy="4371277"/>
        </a:xfrm>
        <a:prstGeom prst="rect">
          <a:avLst/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rtlCol="0" anchor="t" anchorCtr="1">
          <a:noAutofit/>
        </a:bodyPr>
        <a:lstStyle/>
        <a:p>
          <a:pPr marL="0"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noProof="0" dirty="0" smtClean="0">
              <a:solidFill>
                <a:schemeClr val="tx1"/>
              </a:solidFill>
              <a:latin typeface="Arial" panose="020B0604020202020204" pitchFamily="34" charset="0"/>
            </a:rPr>
            <a:t>Своевременная маршрутизация пациентов с впервые выявленными ЗНО</a:t>
          </a:r>
          <a:endParaRPr lang="ru-RU" sz="2000" kern="1200" noProof="0" dirty="0">
            <a:solidFill>
              <a:schemeClr val="tx1"/>
            </a:solidFill>
            <a:latin typeface="Arial" panose="020B0604020202020204" pitchFamily="34" charset="0"/>
          </a:endParaRPr>
        </a:p>
        <a:p>
          <a:pPr marL="0" lvl="1" indent="-114300" algn="ctr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noProof="0" dirty="0" smtClean="0">
              <a:solidFill>
                <a:schemeClr val="tx1"/>
              </a:solidFill>
              <a:latin typeface="Arial" panose="020B0604020202020204" pitchFamily="34" charset="0"/>
            </a:rPr>
            <a:t>Снижает риск «утяжеления» стадии</a:t>
          </a:r>
          <a:endParaRPr lang="ru-RU" sz="1400" kern="1200" noProof="0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4884516" y="1748511"/>
        <a:ext cx="2367935" cy="1748511"/>
      </dsp:txXfrm>
    </dsp:sp>
    <dsp:sp modelId="{CC076D56-4BB0-7246-9039-788AB439DAF0}">
      <dsp:nvSpPr>
        <dsp:cNvPr id="0" name=""/>
        <dsp:cNvSpPr/>
      </dsp:nvSpPr>
      <dsp:spPr>
        <a:xfrm>
          <a:off x="5604877" y="530797"/>
          <a:ext cx="918593" cy="918593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C20AF0-FA1E-3C4A-AD07-551A27BE2B92}">
      <dsp:nvSpPr>
        <dsp:cNvPr id="0" name=""/>
        <dsp:cNvSpPr/>
      </dsp:nvSpPr>
      <dsp:spPr>
        <a:xfrm>
          <a:off x="7321439" y="0"/>
          <a:ext cx="2367935" cy="4371277"/>
        </a:xfrm>
        <a:prstGeom prst="rect">
          <a:avLst/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rtlCol="0" anchor="ctr" anchorCtr="0">
          <a:noAutofit/>
        </a:bodyPr>
        <a:lstStyle/>
        <a:p>
          <a:pPr marL="0"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noProof="0" dirty="0" smtClean="0">
              <a:solidFill>
                <a:schemeClr val="tx1"/>
              </a:solidFill>
              <a:latin typeface="Arial" panose="020B0604020202020204" pitchFamily="34" charset="0"/>
            </a:rPr>
            <a:t>Контроль за движением пациентов, направленных по листу маршрутизации</a:t>
          </a:r>
          <a:endParaRPr lang="ru-RU" sz="2000" kern="1200" noProof="0" dirty="0">
            <a:solidFill>
              <a:schemeClr val="tx1"/>
            </a:solidFill>
            <a:latin typeface="Arial" panose="020B0604020202020204" pitchFamily="34" charset="0"/>
          </a:endParaRPr>
        </a:p>
      </dsp:txBody>
      <dsp:txXfrm>
        <a:off x="7321439" y="1748511"/>
        <a:ext cx="2367935" cy="1748511"/>
      </dsp:txXfrm>
    </dsp:sp>
    <dsp:sp modelId="{916140F0-4F43-9F45-8310-FCCA12DDE514}">
      <dsp:nvSpPr>
        <dsp:cNvPr id="0" name=""/>
        <dsp:cNvSpPr/>
      </dsp:nvSpPr>
      <dsp:spPr>
        <a:xfrm>
          <a:off x="8043851" y="530797"/>
          <a:ext cx="918593" cy="918593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07607C-A87A-3347-81F6-106C527DBD58}">
      <dsp:nvSpPr>
        <dsp:cNvPr id="0" name=""/>
        <dsp:cNvSpPr/>
      </dsp:nvSpPr>
      <dsp:spPr>
        <a:xfrm>
          <a:off x="400054" y="3372434"/>
          <a:ext cx="8914224" cy="655691"/>
        </a:xfrm>
        <a:prstGeom prst="leftRightArrow">
          <a:avLst/>
        </a:prstGeom>
        <a:solidFill>
          <a:schemeClr val="accent2">
            <a:tint val="40000"/>
            <a:hueOff val="0"/>
            <a:satOff val="0"/>
            <a:lumOff val="0"/>
            <a:alpha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3B129C17-9205-4554-BF5C-070656C2169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0B41E939-D5BE-4B7F-BCD2-05DCC4E5E8C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15D0FA6-1619-4ABC-945D-3D53AA3851E7}" type="datetime1">
              <a:rPr lang="ru-RU" smtClean="0"/>
              <a:pPr rtl="0"/>
              <a:t>31.01.2023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61800B1-1D76-46D4-ADAF-FD5EA7AFBE7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FCBFA674-DC58-422B-8963-09FD1B05EDD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A42FE58-2C2A-433E-A3EF-B39ACF97315A}" type="slidenum">
              <a:rPr lang="ru-RU" smtClean="0"/>
              <a:pPr rt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635657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7D2CAB-DA7B-4EDE-B03E-D2DBD907657B}" type="datetime1">
              <a:rPr lang="ru-RU" smtClean="0"/>
              <a:pPr/>
              <a:t>31.01.2023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97DC217-DF71-1A49-B3EA-559F1F43B0FF}" type="slidenum">
              <a:rPr lang="ru-RU" noProof="0" smtClean="0"/>
              <a:pPr rtl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84642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ru-RU" smtClean="0"/>
              <a:pPr rtl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621041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ru-RU" smtClean="0"/>
              <a:pPr rtl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409361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ru-RU" smtClean="0"/>
              <a:pPr rtl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059551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ru-RU" smtClean="0"/>
              <a:pPr rtl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054502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ru-RU" smtClean="0"/>
              <a:pPr rtl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550313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ru-RU" smtClean="0"/>
              <a:pPr rtl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027817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ru-RU" smtClean="0"/>
              <a:pPr rtl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054502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ru-RU" smtClean="0"/>
              <a:pPr rtl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935834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97DC217-DF71-1A49-B3EA-559F1F43B0FF}" type="slidenum">
              <a:rPr lang="ru-RU" smtClean="0"/>
              <a:pPr rtl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43076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3" y="1122363"/>
            <a:ext cx="7096933" cy="2387600"/>
          </a:xfrm>
        </p:spPr>
        <p:txBody>
          <a:bodyPr rtlCol="0" anchor="b">
            <a:noAutofit/>
          </a:bodyPr>
          <a:lstStyle>
            <a:lvl1pPr algn="l">
              <a:defRPr sz="6000" b="1"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9500507" cy="806675"/>
          </a:xfrm>
        </p:spPr>
        <p:txBody>
          <a:bodyPr rtlCol="0">
            <a:noAutofit/>
          </a:bodyPr>
          <a:lstStyle>
            <a:lvl1pPr marL="0" indent="0" algn="l">
              <a:buNone/>
              <a:defRPr sz="320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9AC79249-FDC0-364D-A734-AE1DE1605D28}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902465C8-266D-104C-9C49-323DF4A8277E}"/>
              </a:ext>
            </a:extLst>
          </p:cNvPr>
          <p:cNvSpPr/>
          <p:nvPr userDrawn="1"/>
        </p:nvSpPr>
        <p:spPr>
          <a:xfrm>
            <a:off x="583746" y="4960030"/>
            <a:ext cx="1551214" cy="1551214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11" name="Полилиния 10">
            <a:extLst>
              <a:ext uri="{FF2B5EF4-FFF2-40B4-BE49-F238E27FC236}">
                <a16:creationId xmlns:a16="http://schemas.microsoft.com/office/drawing/2014/main" xmlns="" id="{37979A1C-BF60-B345-A664-2E4F7A3461EB}"/>
              </a:ext>
            </a:extLst>
          </p:cNvPr>
          <p:cNvSpPr/>
          <p:nvPr userDrawn="1"/>
        </p:nvSpPr>
        <p:spPr>
          <a:xfrm>
            <a:off x="1" y="4571999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9" name="Полилиния 8">
            <a:extLst>
              <a:ext uri="{FF2B5EF4-FFF2-40B4-BE49-F238E27FC236}">
                <a16:creationId xmlns:a16="http://schemas.microsoft.com/office/drawing/2014/main" xmlns="" id="{58080B3E-915C-2D4C-8608-596E1BFD6387}"/>
              </a:ext>
            </a:extLst>
          </p:cNvPr>
          <p:cNvSpPr/>
          <p:nvPr userDrawn="1"/>
        </p:nvSpPr>
        <p:spPr>
          <a:xfrm>
            <a:off x="1" y="5739492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F15FBB50-09C8-B64E-AE57-67C5E70810CB}"/>
              </a:ext>
            </a:extLst>
          </p:cNvPr>
          <p:cNvGrpSpPr/>
          <p:nvPr userDrawn="1"/>
        </p:nvGrpSpPr>
        <p:grpSpPr>
          <a:xfrm>
            <a:off x="8264427" y="-3419"/>
            <a:ext cx="3927573" cy="3165022"/>
            <a:chOff x="9857014" y="13834"/>
            <a:chExt cx="2334986" cy="1881641"/>
          </a:xfrm>
        </p:grpSpPr>
        <p:sp>
          <p:nvSpPr>
            <p:cNvPr id="15" name="Полилиния 14">
              <a:extLst>
                <a:ext uri="{FF2B5EF4-FFF2-40B4-BE49-F238E27FC236}">
                  <a16:creationId xmlns:a16="http://schemas.microsoft.com/office/drawing/2014/main" xmlns="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16" name="Полилиния 15">
              <a:extLst>
                <a:ext uri="{FF2B5EF4-FFF2-40B4-BE49-F238E27FC236}">
                  <a16:creationId xmlns:a16="http://schemas.microsoft.com/office/drawing/2014/main" xmlns="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</p:grpSp>
      <p:sp>
        <p:nvSpPr>
          <p:cNvPr id="22" name="Полилиния 21">
            <a:extLst>
              <a:ext uri="{FF2B5EF4-FFF2-40B4-BE49-F238E27FC236}">
                <a16:creationId xmlns:a16="http://schemas.microsoft.com/office/drawing/2014/main" xmlns="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8" name="Полилиния 27">
            <a:extLst>
              <a:ext uri="{FF2B5EF4-FFF2-40B4-BE49-F238E27FC236}">
                <a16:creationId xmlns:a16="http://schemas.microsoft.com/office/drawing/2014/main" xmlns="" id="{9E240E8A-950E-7946-826C-415CB5DACA43}"/>
              </a:ext>
            </a:extLst>
          </p:cNvPr>
          <p:cNvSpPr/>
          <p:nvPr userDrawn="1"/>
        </p:nvSpPr>
        <p:spPr>
          <a:xfrm>
            <a:off x="11024507" y="4580708"/>
            <a:ext cx="1167493" cy="2277292"/>
          </a:xfrm>
          <a:custGeom>
            <a:avLst/>
            <a:gdLst>
              <a:gd name="connsiteX0" fmla="*/ 1167473 w 1167493"/>
              <a:gd name="connsiteY0" fmla="*/ 0 h 2272167"/>
              <a:gd name="connsiteX1" fmla="*/ 1167493 w 1167493"/>
              <a:gd name="connsiteY1" fmla="*/ 0 h 2272167"/>
              <a:gd name="connsiteX2" fmla="*/ 1167493 w 1167493"/>
              <a:gd name="connsiteY2" fmla="*/ 492960 h 2272167"/>
              <a:gd name="connsiteX3" fmla="*/ 1167493 w 1167493"/>
              <a:gd name="connsiteY3" fmla="*/ 720385 h 2272167"/>
              <a:gd name="connsiteX4" fmla="*/ 1167493 w 1167493"/>
              <a:gd name="connsiteY4" fmla="*/ 2272167 h 2272167"/>
              <a:gd name="connsiteX5" fmla="*/ 0 w 1167493"/>
              <a:gd name="connsiteY5" fmla="*/ 2272167 h 2272167"/>
              <a:gd name="connsiteX6" fmla="*/ 0 w 1167493"/>
              <a:gd name="connsiteY6" fmla="*/ 1898074 h 2272167"/>
              <a:gd name="connsiteX7" fmla="*/ 0 w 1167493"/>
              <a:gd name="connsiteY7" fmla="*/ 1271597 h 2272167"/>
              <a:gd name="connsiteX8" fmla="*/ 0 w 1167493"/>
              <a:gd name="connsiteY8" fmla="*/ 1177688 h 2272167"/>
              <a:gd name="connsiteX9" fmla="*/ 1048124 w 1167493"/>
              <a:gd name="connsiteY9" fmla="*/ 6080 h 2272167"/>
              <a:gd name="connsiteX10" fmla="*/ 1167473 w 1167493"/>
              <a:gd name="connsiteY10" fmla="*/ 0 h 227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7493" h="2272167">
                <a:moveTo>
                  <a:pt x="1167473" y="0"/>
                </a:moveTo>
                <a:lnTo>
                  <a:pt x="1167493" y="0"/>
                </a:lnTo>
                <a:lnTo>
                  <a:pt x="1167493" y="492960"/>
                </a:lnTo>
                <a:lnTo>
                  <a:pt x="1167493" y="720385"/>
                </a:lnTo>
                <a:lnTo>
                  <a:pt x="1167493" y="2272167"/>
                </a:lnTo>
                <a:lnTo>
                  <a:pt x="0" y="2272167"/>
                </a:lnTo>
                <a:lnTo>
                  <a:pt x="0" y="1898074"/>
                </a:lnTo>
                <a:lnTo>
                  <a:pt x="0" y="1271597"/>
                </a:lnTo>
                <a:lnTo>
                  <a:pt x="0" y="1177688"/>
                </a:lnTo>
                <a:cubicBezTo>
                  <a:pt x="0" y="567919"/>
                  <a:pt x="459408" y="66389"/>
                  <a:pt x="1048124" y="6080"/>
                </a:cubicBezTo>
                <a:lnTo>
                  <a:pt x="116747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17467"/>
            <a:ext cx="9779182" cy="3366815"/>
          </a:xfrm>
        </p:spPr>
        <p:txBody>
          <a:bodyPr rtlCol="0">
            <a:noAutofit/>
          </a:bodyPr>
          <a:lstStyle>
            <a:lvl1pPr marL="0" indent="0">
              <a:buNone/>
              <a:defRPr>
                <a:latin typeface="Arial" panose="020B0604020202020204" pitchFamily="34" charset="0"/>
              </a:defRPr>
            </a:lvl1pPr>
            <a:lvl2pPr marL="457200" indent="0">
              <a:buNone/>
              <a:defRPr>
                <a:latin typeface="Arial" panose="020B0604020202020204" pitchFamily="34" charset="0"/>
              </a:defRPr>
            </a:lvl2pPr>
            <a:lvl3pPr marL="914400" indent="0">
              <a:buNone/>
              <a:defRPr>
                <a:latin typeface="Arial" panose="020B0604020202020204" pitchFamily="34" charset="0"/>
              </a:defRPr>
            </a:lvl3pPr>
            <a:lvl4pPr marL="1371600" indent="0">
              <a:buNone/>
              <a:defRPr>
                <a:latin typeface="Arial" panose="020B0604020202020204" pitchFamily="34" charset="0"/>
              </a:defRPr>
            </a:lvl4pPr>
            <a:lvl5pPr marL="1828800" indent="0">
              <a:buNone/>
              <a:defRPr>
                <a:latin typeface="Arial" panose="020B060402020202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Полилиния 3">
            <a:extLst>
              <a:ext uri="{FF2B5EF4-FFF2-40B4-BE49-F238E27FC236}">
                <a16:creationId xmlns:a16="http://schemas.microsoft.com/office/drawing/2014/main" xmlns="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5" name="Полилиния 4">
            <a:extLst>
              <a:ext uri="{FF2B5EF4-FFF2-40B4-BE49-F238E27FC236}">
                <a16:creationId xmlns:a16="http://schemas.microsoft.com/office/drawing/2014/main" xmlns="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6" name="Полилиния 5">
            <a:extLst>
              <a:ext uri="{FF2B5EF4-FFF2-40B4-BE49-F238E27FC236}">
                <a16:creationId xmlns:a16="http://schemas.microsoft.com/office/drawing/2014/main" xmlns="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Полилиния 6">
              <a:extLst>
                <a:ext uri="{FF2B5EF4-FFF2-40B4-BE49-F238E27FC236}">
                  <a16:creationId xmlns:a16="http://schemas.microsoft.com/office/drawing/2014/main" xmlns="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8" name="Полилиния 7">
              <a:extLst>
                <a:ext uri="{FF2B5EF4-FFF2-40B4-BE49-F238E27FC236}">
                  <a16:creationId xmlns:a16="http://schemas.microsoft.com/office/drawing/2014/main" xmlns="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</p:grpSp>
      <p:sp>
        <p:nvSpPr>
          <p:cNvPr id="10" name="Дата 3">
            <a:extLst>
              <a:ext uri="{FF2B5EF4-FFF2-40B4-BE49-F238E27FC236}">
                <a16:creationId xmlns:a16="http://schemas.microsoft.com/office/drawing/2014/main" xmlns="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fld id="{CC842A94-5BE6-4E10-8F46-516D074140A4}" type="datetime1">
              <a:rPr lang="ru-RU" noProof="0" smtClean="0"/>
              <a:pPr/>
              <a:t>31.01.2023</a:t>
            </a:fld>
            <a:endParaRPr lang="ru-RU" noProof="0"/>
          </a:p>
        </p:txBody>
      </p:sp>
      <p:sp>
        <p:nvSpPr>
          <p:cNvPr id="11" name="Нижний колонтитул 4">
            <a:extLst>
              <a:ext uri="{FF2B5EF4-FFF2-40B4-BE49-F238E27FC236}">
                <a16:creationId xmlns:a16="http://schemas.microsoft.com/office/drawing/2014/main" xmlns="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noProof="0"/>
              <a:t>ЗАГОЛОВОК ПРЕЗЕНТАЦИИ</a:t>
            </a:r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xmlns="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2A62587F-7496-384A-AF40-18FC8CF0709D}"/>
              </a:ext>
            </a:extLst>
          </p:cNvPr>
          <p:cNvSpPr/>
          <p:nvPr userDrawn="1"/>
        </p:nvSpPr>
        <p:spPr>
          <a:xfrm>
            <a:off x="0" y="2286002"/>
            <a:ext cx="1220882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12" name="Полилиния 11">
            <a:extLst>
              <a:ext uri="{FF2B5EF4-FFF2-40B4-BE49-F238E27FC236}">
                <a16:creationId xmlns:a16="http://schemas.microsoft.com/office/drawing/2014/main" xmlns="" id="{84DB028B-A475-224B-B675-A15A56CAD0BF}"/>
              </a:ext>
            </a:extLst>
          </p:cNvPr>
          <p:cNvSpPr/>
          <p:nvPr userDrawn="1"/>
        </p:nvSpPr>
        <p:spPr>
          <a:xfrm flipH="1">
            <a:off x="8597718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14" name="Полилиния 13">
            <a:extLst>
              <a:ext uri="{FF2B5EF4-FFF2-40B4-BE49-F238E27FC236}">
                <a16:creationId xmlns:a16="http://schemas.microsoft.com/office/drawing/2014/main" xmlns="" id="{61C34955-105B-4D4D-B51D-754C5D38A85D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15" name="Полилиния 14">
            <a:extLst>
              <a:ext uri="{FF2B5EF4-FFF2-40B4-BE49-F238E27FC236}">
                <a16:creationId xmlns:a16="http://schemas.microsoft.com/office/drawing/2014/main" xmlns="" id="{2734DEB1-EC02-2E42-9292-4ADD115060A5}"/>
              </a:ext>
            </a:extLst>
          </p:cNvPr>
          <p:cNvSpPr/>
          <p:nvPr userDrawn="1"/>
        </p:nvSpPr>
        <p:spPr>
          <a:xfrm rot="5400000" flipH="1" flipV="1">
            <a:off x="10344100" y="438098"/>
            <a:ext cx="2285999" cy="1409801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xmlns="" id="{5E932F0D-7FC3-634B-932C-3625C16C8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2E65DE34-CDB7-41F7-A95A-592B99558C6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67492" y="2653167"/>
            <a:ext cx="9779183" cy="3436483"/>
          </a:xfrm>
        </p:spPr>
        <p:txBody>
          <a:bodyPr rtlCol="0">
            <a:noAutofit/>
          </a:bodyPr>
          <a:lstStyle>
            <a:lvl1pPr marL="0" indent="0">
              <a:lnSpc>
                <a:spcPct val="150000"/>
              </a:lnSpc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fld id="{4CF10B64-4894-4FFB-BDE7-65B80B76E8E3}" type="datetime1">
              <a:rPr lang="ru-RU" noProof="0" smtClean="0"/>
              <a:pPr/>
              <a:t>31.01.2023</a:t>
            </a:fld>
            <a:endParaRPr lang="ru-RU" noProof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noProof="0"/>
              <a:t>ЗАГОЛОВОК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олилиния 22">
            <a:extLst>
              <a:ext uri="{FF2B5EF4-FFF2-40B4-BE49-F238E27FC236}">
                <a16:creationId xmlns:a16="http://schemas.microsoft.com/office/drawing/2014/main" xmlns="" id="{067EACEC-C2DD-EA42-8504-176673AD1F20}"/>
              </a:ext>
            </a:extLst>
          </p:cNvPr>
          <p:cNvSpPr/>
          <p:nvPr userDrawn="1"/>
        </p:nvSpPr>
        <p:spPr>
          <a:xfrm>
            <a:off x="0" y="0"/>
            <a:ext cx="8025490" cy="6858000"/>
          </a:xfrm>
          <a:custGeom>
            <a:avLst/>
            <a:gdLst>
              <a:gd name="connsiteX0" fmla="*/ 0 w 8025490"/>
              <a:gd name="connsiteY0" fmla="*/ 0 h 6858000"/>
              <a:gd name="connsiteX1" fmla="*/ 4596490 w 8025490"/>
              <a:gd name="connsiteY1" fmla="*/ 0 h 6858000"/>
              <a:gd name="connsiteX2" fmla="*/ 8025490 w 8025490"/>
              <a:gd name="connsiteY2" fmla="*/ 3429000 h 6858000"/>
              <a:gd name="connsiteX3" fmla="*/ 4596490 w 8025490"/>
              <a:gd name="connsiteY3" fmla="*/ 6858000 h 6858000"/>
              <a:gd name="connsiteX4" fmla="*/ 0 w 802549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5490" h="6858000">
                <a:moveTo>
                  <a:pt x="0" y="0"/>
                </a:moveTo>
                <a:lnTo>
                  <a:pt x="4596490" y="0"/>
                </a:lnTo>
                <a:cubicBezTo>
                  <a:pt x="6490274" y="0"/>
                  <a:pt x="8025490" y="1535216"/>
                  <a:pt x="8025490" y="3429000"/>
                </a:cubicBezTo>
                <a:cubicBezTo>
                  <a:pt x="8025490" y="5322784"/>
                  <a:pt x="6490274" y="6858000"/>
                  <a:pt x="4596490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059400"/>
            <a:ext cx="6245912" cy="2387600"/>
          </a:xfrm>
        </p:spPr>
        <p:txBody>
          <a:bodyPr rtlCol="0" anchor="b">
            <a:noAutofit/>
          </a:bodyPr>
          <a:lstStyle>
            <a:lvl1pPr algn="l">
              <a:defRPr sz="6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4" y="3539075"/>
            <a:ext cx="6245912" cy="1406101"/>
          </a:xfrm>
        </p:spPr>
        <p:txBody>
          <a:bodyPr rtlCol="0"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89843C7E-5704-7A46-8974-F3BFA42E7310}"/>
              </a:ext>
            </a:extLst>
          </p:cNvPr>
          <p:cNvGrpSpPr/>
          <p:nvPr userDrawn="1"/>
        </p:nvGrpSpPr>
        <p:grpSpPr>
          <a:xfrm rot="16200000">
            <a:off x="8286528" y="2207195"/>
            <a:ext cx="3032351" cy="2443610"/>
            <a:chOff x="9857014" y="13834"/>
            <a:chExt cx="2334986" cy="1881641"/>
          </a:xfrm>
        </p:grpSpPr>
        <p:sp>
          <p:nvSpPr>
            <p:cNvPr id="15" name="Полилиния 14">
              <a:extLst>
                <a:ext uri="{FF2B5EF4-FFF2-40B4-BE49-F238E27FC236}">
                  <a16:creationId xmlns:a16="http://schemas.microsoft.com/office/drawing/2014/main" xmlns="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16" name="Полилиния 15">
              <a:extLst>
                <a:ext uri="{FF2B5EF4-FFF2-40B4-BE49-F238E27FC236}">
                  <a16:creationId xmlns:a16="http://schemas.microsoft.com/office/drawing/2014/main" xmlns="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</p:grpSp>
      <p:sp>
        <p:nvSpPr>
          <p:cNvPr id="17" name="Полилиния 16">
            <a:extLst>
              <a:ext uri="{FF2B5EF4-FFF2-40B4-BE49-F238E27FC236}">
                <a16:creationId xmlns:a16="http://schemas.microsoft.com/office/drawing/2014/main" xmlns="" id="{0B179973-08D2-EF40-B516-35E75E906394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18" name="Полилиния 17">
            <a:extLst>
              <a:ext uri="{FF2B5EF4-FFF2-40B4-BE49-F238E27FC236}">
                <a16:creationId xmlns:a16="http://schemas.microsoft.com/office/drawing/2014/main" xmlns="" id="{6C811FF3-E48A-194D-8022-65F8C3A17449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6529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87561"/>
            <a:ext cx="9779182" cy="3366815"/>
          </a:xfrm>
        </p:spPr>
        <p:txBody>
          <a:bodyPr rtlCol="0">
            <a:noAutofit/>
          </a:bodyPr>
          <a:lstStyle>
            <a:lvl1pPr marL="0" indent="0">
              <a:buNone/>
              <a:defRPr>
                <a:latin typeface="Arial" panose="020B0604020202020204" pitchFamily="34" charset="0"/>
              </a:defRPr>
            </a:lvl1pPr>
            <a:lvl2pPr marL="457200" indent="0">
              <a:buNone/>
              <a:defRPr>
                <a:latin typeface="Arial" panose="020B0604020202020204" pitchFamily="34" charset="0"/>
              </a:defRPr>
            </a:lvl2pPr>
            <a:lvl3pPr marL="914400" indent="0">
              <a:buNone/>
              <a:defRPr>
                <a:latin typeface="Arial" panose="020B0604020202020204" pitchFamily="34" charset="0"/>
              </a:defRPr>
            </a:lvl3pPr>
            <a:lvl4pPr marL="1371600" indent="0">
              <a:buNone/>
              <a:defRPr>
                <a:latin typeface="Arial" panose="020B0604020202020204" pitchFamily="34" charset="0"/>
              </a:defRPr>
            </a:lvl4pPr>
            <a:lvl5pPr marL="1828800" indent="0">
              <a:buNone/>
              <a:defRPr>
                <a:latin typeface="Arial" panose="020B060402020202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Полилиния 3">
            <a:extLst>
              <a:ext uri="{FF2B5EF4-FFF2-40B4-BE49-F238E27FC236}">
                <a16:creationId xmlns:a16="http://schemas.microsoft.com/office/drawing/2014/main" xmlns="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5" name="Полилиния 4">
            <a:extLst>
              <a:ext uri="{FF2B5EF4-FFF2-40B4-BE49-F238E27FC236}">
                <a16:creationId xmlns:a16="http://schemas.microsoft.com/office/drawing/2014/main" xmlns="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10" name="Дата 3">
            <a:extLst>
              <a:ext uri="{FF2B5EF4-FFF2-40B4-BE49-F238E27FC236}">
                <a16:creationId xmlns:a16="http://schemas.microsoft.com/office/drawing/2014/main" xmlns="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fld id="{AA622BEB-CCB4-472D-B609-F635858DEB35}" type="datetime1">
              <a:rPr lang="ru-RU" noProof="0" smtClean="0"/>
              <a:pPr/>
              <a:t>31.01.2023</a:t>
            </a:fld>
            <a:endParaRPr lang="ru-RU" noProof="0"/>
          </a:p>
        </p:txBody>
      </p:sp>
      <p:sp>
        <p:nvSpPr>
          <p:cNvPr id="11" name="Нижний колонтитул 4">
            <a:extLst>
              <a:ext uri="{FF2B5EF4-FFF2-40B4-BE49-F238E27FC236}">
                <a16:creationId xmlns:a16="http://schemas.microsoft.com/office/drawing/2014/main" xmlns="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noProof="0"/>
              <a:t>ЗАГОЛОВОК ПРЕЗЕНТАЦИИ</a:t>
            </a:r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xmlns="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369781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Диаграмма 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ABA2A58C-57B7-834C-8F5C-3299322411B1}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Полилиния 12">
              <a:extLst>
                <a:ext uri="{FF2B5EF4-FFF2-40B4-BE49-F238E27FC236}">
                  <a16:creationId xmlns:a16="http://schemas.microsoft.com/office/drawing/2014/main" xmlns="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14" name="Полилиния 13">
              <a:extLst>
                <a:ext uri="{FF2B5EF4-FFF2-40B4-BE49-F238E27FC236}">
                  <a16:creationId xmlns:a16="http://schemas.microsoft.com/office/drawing/2014/main" xmlns="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87563"/>
            <a:ext cx="9779182" cy="3366813"/>
          </a:xfrm>
        </p:spPr>
        <p:txBody>
          <a:bodyPr rtlCol="0">
            <a:noAutofit/>
          </a:bodyPr>
          <a:lstStyle>
            <a:lvl1pPr marL="0" indent="0">
              <a:buNone/>
              <a:defRPr>
                <a:latin typeface="Arial" panose="020B0604020202020204" pitchFamily="34" charset="0"/>
              </a:defRPr>
            </a:lvl1pPr>
            <a:lvl2pPr marL="457200" indent="0">
              <a:buNone/>
              <a:defRPr>
                <a:latin typeface="Arial" panose="020B0604020202020204" pitchFamily="34" charset="0"/>
              </a:defRPr>
            </a:lvl2pPr>
            <a:lvl3pPr marL="914400" indent="0">
              <a:buNone/>
              <a:defRPr>
                <a:latin typeface="Arial" panose="020B0604020202020204" pitchFamily="34" charset="0"/>
              </a:defRPr>
            </a:lvl3pPr>
            <a:lvl4pPr marL="1371600" indent="0">
              <a:buNone/>
              <a:defRPr>
                <a:latin typeface="Arial" panose="020B0604020202020204" pitchFamily="34" charset="0"/>
              </a:defRPr>
            </a:lvl4pPr>
            <a:lvl5pPr marL="1828800" indent="0">
              <a:buNone/>
              <a:defRPr>
                <a:latin typeface="Arial" panose="020B060402020202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0" name="Дата 3">
            <a:extLst>
              <a:ext uri="{FF2B5EF4-FFF2-40B4-BE49-F238E27FC236}">
                <a16:creationId xmlns:a16="http://schemas.microsoft.com/office/drawing/2014/main" xmlns="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fld id="{394BDF86-EBB6-4ADC-A9ED-CAB5C9EB0915}" type="datetime1">
              <a:rPr lang="ru-RU" noProof="0" smtClean="0"/>
              <a:pPr/>
              <a:t>31.01.2023</a:t>
            </a:fld>
            <a:endParaRPr lang="ru-RU" noProof="0"/>
          </a:p>
        </p:txBody>
      </p:sp>
      <p:sp>
        <p:nvSpPr>
          <p:cNvPr id="11" name="Нижний колонтитул 4">
            <a:extLst>
              <a:ext uri="{FF2B5EF4-FFF2-40B4-BE49-F238E27FC236}">
                <a16:creationId xmlns:a16="http://schemas.microsoft.com/office/drawing/2014/main" xmlns="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noProof="0"/>
              <a:t>ЗАГОЛОВОК ПРЕЗЕНТАЦИИ</a:t>
            </a:r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xmlns="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3190945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тат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0B5ED18-7A07-47F1-8056-CD86B076A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721" y="1684338"/>
            <a:ext cx="8594558" cy="2810460"/>
          </a:xfrm>
        </p:spPr>
        <p:txBody>
          <a:bodyPr rtlCol="0">
            <a:noAutofit/>
          </a:bodyPr>
          <a:lstStyle>
            <a:lvl1pPr algn="ctr">
              <a:lnSpc>
                <a:spcPct val="100000"/>
              </a:lnSpc>
              <a:defRPr sz="460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4C91C146-F9A8-9A4C-9508-8590923B8D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519405"/>
            <a:ext cx="1364297" cy="1094521"/>
          </a:xfrm>
        </p:spPr>
        <p:txBody>
          <a:bodyPr rtlCol="0"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 rtl="0"/>
            <a:r>
              <a:rPr lang="ru-RU" noProof="0"/>
              <a:t>“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322D6C2B-78AC-DD47-9289-067C968B06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81813" y="4494213"/>
            <a:ext cx="3511550" cy="679450"/>
          </a:xfrm>
        </p:spPr>
        <p:txBody>
          <a:bodyPr rtlCol="0">
            <a:no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r">
              <a:buNone/>
              <a:defRPr sz="1800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9" name="Текст 7">
            <a:extLst>
              <a:ext uri="{FF2B5EF4-FFF2-40B4-BE49-F238E27FC236}">
                <a16:creationId xmlns:a16="http://schemas.microsoft.com/office/drawing/2014/main" xmlns="" id="{612193CD-03AD-D74D-A5CD-747A9B53F4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09104" y="3399692"/>
            <a:ext cx="1364297" cy="1094521"/>
          </a:xfrm>
        </p:spPr>
        <p:txBody>
          <a:bodyPr rtlCol="0"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 rtl="0"/>
            <a:r>
              <a:rPr lang="ru-RU" noProof="0"/>
              <a:t>”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fld id="{F854085F-E0D9-42B4-8B4A-5D9D10CCBC54}" type="datetime1">
              <a:rPr lang="ru-RU" noProof="0" smtClean="0"/>
              <a:pPr/>
              <a:t>31.01.2023</a:t>
            </a:fld>
            <a:endParaRPr lang="ru-RU" noProof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noProof="0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1476947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28C225EC-F6EF-1144-834A-F0B91974AA41}"/>
              </a:ext>
            </a:extLst>
          </p:cNvPr>
          <p:cNvSpPr/>
          <p:nvPr userDrawn="1"/>
        </p:nvSpPr>
        <p:spPr>
          <a:xfrm>
            <a:off x="0" y="-1664"/>
            <a:ext cx="9857012" cy="6859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31" name="Заголовок 1">
            <a:extLst>
              <a:ext uri="{FF2B5EF4-FFF2-40B4-BE49-F238E27FC236}">
                <a16:creationId xmlns:a16="http://schemas.microsoft.com/office/drawing/2014/main" xmlns="" id="{1E40CEAF-B1BB-174E-A798-3BA60D9C0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8401624" cy="1325563"/>
          </a:xfrm>
        </p:spPr>
        <p:txBody>
          <a:bodyPr lIns="0" rtlCol="0" anchor="b">
            <a:noAutofit/>
          </a:bodyPr>
          <a:lstStyle>
            <a:lvl1pPr>
              <a:defRPr sz="4800" b="1"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Рисунок 23">
            <a:extLst>
              <a:ext uri="{FF2B5EF4-FFF2-40B4-BE49-F238E27FC236}">
                <a16:creationId xmlns:a16="http://schemas.microsoft.com/office/drawing/2014/main" xmlns="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227758"/>
            <a:ext cx="1200374" cy="1201242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10" name="Текст 28">
            <a:extLst>
              <a:ext uri="{FF2B5EF4-FFF2-40B4-BE49-F238E27FC236}">
                <a16:creationId xmlns:a16="http://schemas.microsoft.com/office/drawing/2014/main" xmlns="" id="{CC3A7E03-4F06-4380-90A1-845651EEA3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23351" y="2426400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1" name="Текст 28">
            <a:extLst>
              <a:ext uri="{FF2B5EF4-FFF2-40B4-BE49-F238E27FC236}">
                <a16:creationId xmlns:a16="http://schemas.microsoft.com/office/drawing/2014/main" xmlns="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23350" y="2811646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Должность</a:t>
            </a:r>
          </a:p>
        </p:txBody>
      </p:sp>
      <p:sp>
        <p:nvSpPr>
          <p:cNvPr id="7" name="Рисунок 23">
            <a:extLst>
              <a:ext uri="{FF2B5EF4-FFF2-40B4-BE49-F238E27FC236}">
                <a16:creationId xmlns:a16="http://schemas.microsoft.com/office/drawing/2014/main" xmlns="" id="{9ABA5222-6FD6-405B-8AC8-18022C3659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95813" y="2227758"/>
            <a:ext cx="1200374" cy="1201242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12" name="Текст 28">
            <a:extLst>
              <a:ext uri="{FF2B5EF4-FFF2-40B4-BE49-F238E27FC236}">
                <a16:creationId xmlns:a16="http://schemas.microsoft.com/office/drawing/2014/main" xmlns="" id="{A1A33FCF-D2EB-478E-8679-428657895F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0817" y="2422565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3" name="Текст 28">
            <a:extLst>
              <a:ext uri="{FF2B5EF4-FFF2-40B4-BE49-F238E27FC236}">
                <a16:creationId xmlns:a16="http://schemas.microsoft.com/office/drawing/2014/main" xmlns="" id="{55274EF8-F641-41B2-89C1-FD94AFA486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0816" y="2807811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Должность</a:t>
            </a:r>
          </a:p>
        </p:txBody>
      </p:sp>
      <p:sp>
        <p:nvSpPr>
          <p:cNvPr id="8" name="Рисунок 23">
            <a:extLst>
              <a:ext uri="{FF2B5EF4-FFF2-40B4-BE49-F238E27FC236}">
                <a16:creationId xmlns:a16="http://schemas.microsoft.com/office/drawing/2014/main" xmlns="" id="{124DE785-775F-4AE4-94B3-FA728188EB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0429" y="4254273"/>
            <a:ext cx="1200374" cy="1201242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14" name="Текст 28">
            <a:extLst>
              <a:ext uri="{FF2B5EF4-FFF2-40B4-BE49-F238E27FC236}">
                <a16:creationId xmlns:a16="http://schemas.microsoft.com/office/drawing/2014/main" xmlns="" id="{5A429D4E-B795-4E55-852E-9E161F9EBD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23351" y="4498793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5" name="Текст 28">
            <a:extLst>
              <a:ext uri="{FF2B5EF4-FFF2-40B4-BE49-F238E27FC236}">
                <a16:creationId xmlns:a16="http://schemas.microsoft.com/office/drawing/2014/main" xmlns="" id="{41D297CB-52EE-4DE4-AEAC-CD4AAF2BF1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23350" y="4884039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Должность</a:t>
            </a:r>
          </a:p>
        </p:txBody>
      </p:sp>
      <p:sp>
        <p:nvSpPr>
          <p:cNvPr id="9" name="Рисунок 23">
            <a:extLst>
              <a:ext uri="{FF2B5EF4-FFF2-40B4-BE49-F238E27FC236}">
                <a16:creationId xmlns:a16="http://schemas.microsoft.com/office/drawing/2014/main" xmlns="" id="{F5694B35-7776-4DB9-9EB7-3AF076EC35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95813" y="4254273"/>
            <a:ext cx="1200374" cy="1201242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16" name="Текст 28">
            <a:extLst>
              <a:ext uri="{FF2B5EF4-FFF2-40B4-BE49-F238E27FC236}">
                <a16:creationId xmlns:a16="http://schemas.microsoft.com/office/drawing/2014/main" xmlns="" id="{AD7B736B-3A10-499F-8F23-4437982C82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70817" y="4498793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17" name="Текст 28">
            <a:extLst>
              <a:ext uri="{FF2B5EF4-FFF2-40B4-BE49-F238E27FC236}">
                <a16:creationId xmlns:a16="http://schemas.microsoft.com/office/drawing/2014/main" xmlns="" id="{07165540-290D-4A38-87DE-F52B05BD6A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70816" y="4884039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Должность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6356350"/>
            <a:ext cx="1569803" cy="365125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fld id="{3ECADA73-BD12-4162-9517-72763EDBEE86}" type="datetime1">
              <a:rPr lang="ru-RU" noProof="0" smtClean="0"/>
              <a:pPr/>
              <a:t>31.01.2023</a:t>
            </a:fld>
            <a:endParaRPr lang="ru-RU" noProof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71106" y="6356350"/>
            <a:ext cx="4114800" cy="365125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noProof="0"/>
              <a:t>ЗАГОЛОВОК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2334" y="6356350"/>
            <a:ext cx="1167495" cy="365125"/>
          </a:xfrm>
        </p:spPr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9" name="Полилиния 18">
            <a:extLst>
              <a:ext uri="{FF2B5EF4-FFF2-40B4-BE49-F238E27FC236}">
                <a16:creationId xmlns:a16="http://schemas.microsoft.com/office/drawing/2014/main" xmlns="" id="{AAB3BC7E-B34F-EF47-B125-1574C5484E22}"/>
              </a:ext>
            </a:extLst>
          </p:cNvPr>
          <p:cNvSpPr/>
          <p:nvPr userDrawn="1"/>
        </p:nvSpPr>
        <p:spPr>
          <a:xfrm rot="16200000" flipV="1">
            <a:off x="9499940" y="355410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1" name="Полилиния 20">
            <a:extLst>
              <a:ext uri="{FF2B5EF4-FFF2-40B4-BE49-F238E27FC236}">
                <a16:creationId xmlns:a16="http://schemas.microsoft.com/office/drawing/2014/main" xmlns="" id="{7CBC82D0-4F72-C649-8B7F-D4B087957B6C}"/>
              </a:ext>
            </a:extLst>
          </p:cNvPr>
          <p:cNvSpPr/>
          <p:nvPr userDrawn="1"/>
        </p:nvSpPr>
        <p:spPr>
          <a:xfrm flipH="1">
            <a:off x="10866436" y="1879977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5" name="Полилиния 24">
            <a:extLst>
              <a:ext uri="{FF2B5EF4-FFF2-40B4-BE49-F238E27FC236}">
                <a16:creationId xmlns:a16="http://schemas.microsoft.com/office/drawing/2014/main" xmlns="" id="{9383F23A-D872-2A4C-B386-A9D269BE694D}"/>
              </a:ext>
            </a:extLst>
          </p:cNvPr>
          <p:cNvSpPr/>
          <p:nvPr userDrawn="1"/>
        </p:nvSpPr>
        <p:spPr>
          <a:xfrm>
            <a:off x="11024507" y="-1664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xmlns="" id="{9221FFDB-AAE2-5943-97A1-82D66AE05DB4}"/>
              </a:ext>
            </a:extLst>
          </p:cNvPr>
          <p:cNvSpPr/>
          <p:nvPr userDrawn="1"/>
        </p:nvSpPr>
        <p:spPr>
          <a:xfrm>
            <a:off x="10334091" y="2737752"/>
            <a:ext cx="1380830" cy="138083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7" name="Полилиния 26">
            <a:extLst>
              <a:ext uri="{FF2B5EF4-FFF2-40B4-BE49-F238E27FC236}">
                <a16:creationId xmlns:a16="http://schemas.microsoft.com/office/drawing/2014/main" xmlns="" id="{2E58EEF7-63CA-A845-BAC4-9D3BE05918B5}"/>
              </a:ext>
            </a:extLst>
          </p:cNvPr>
          <p:cNvSpPr/>
          <p:nvPr userDrawn="1"/>
        </p:nvSpPr>
        <p:spPr>
          <a:xfrm rot="16200000" flipH="1">
            <a:off x="10667432" y="5333432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8" name="Полилиния 27">
            <a:extLst>
              <a:ext uri="{FF2B5EF4-FFF2-40B4-BE49-F238E27FC236}">
                <a16:creationId xmlns:a16="http://schemas.microsoft.com/office/drawing/2014/main" xmlns="" id="{757A4624-D8ED-2E4B-AF8C-00DFA6A72D5F}"/>
              </a:ext>
            </a:extLst>
          </p:cNvPr>
          <p:cNvSpPr/>
          <p:nvPr userDrawn="1"/>
        </p:nvSpPr>
        <p:spPr>
          <a:xfrm flipV="1">
            <a:off x="9857012" y="3651505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9" name="Полилиния 28">
            <a:extLst>
              <a:ext uri="{FF2B5EF4-FFF2-40B4-BE49-F238E27FC236}">
                <a16:creationId xmlns:a16="http://schemas.microsoft.com/office/drawing/2014/main" xmlns="" id="{DF312EF8-91BE-5946-BE31-8CFE107A2FEA}"/>
              </a:ext>
            </a:extLst>
          </p:cNvPr>
          <p:cNvSpPr/>
          <p:nvPr userDrawn="1"/>
        </p:nvSpPr>
        <p:spPr>
          <a:xfrm flipH="1" flipV="1">
            <a:off x="9857013" y="4976359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4419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ся команда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Заголовок 1">
            <a:extLst>
              <a:ext uri="{FF2B5EF4-FFF2-40B4-BE49-F238E27FC236}">
                <a16:creationId xmlns:a16="http://schemas.microsoft.com/office/drawing/2014/main" xmlns="" id="{6825B690-1AD7-4243-AC42-D2CF19B7B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10678142" cy="1325563"/>
          </a:xfrm>
        </p:spPr>
        <p:txBody>
          <a:bodyPr lIns="0" rtlCol="0" anchor="b">
            <a:noAutofit/>
          </a:bodyPr>
          <a:lstStyle>
            <a:lvl1pPr>
              <a:defRPr sz="4800" b="1"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6" name="Рисунок 23">
            <a:extLst>
              <a:ext uri="{FF2B5EF4-FFF2-40B4-BE49-F238E27FC236}">
                <a16:creationId xmlns:a16="http://schemas.microsoft.com/office/drawing/2014/main" xmlns="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068734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31" name="Текст 28">
            <a:extLst>
              <a:ext uri="{FF2B5EF4-FFF2-40B4-BE49-F238E27FC236}">
                <a16:creationId xmlns:a16="http://schemas.microsoft.com/office/drawing/2014/main" xmlns="" id="{1825005B-0520-EC49-9A5C-554CB70038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0430" y="2994545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32" name="Текст 28">
            <a:extLst>
              <a:ext uri="{FF2B5EF4-FFF2-40B4-BE49-F238E27FC236}">
                <a16:creationId xmlns:a16="http://schemas.microsoft.com/office/drawing/2014/main" xmlns="" id="{B6697B92-AF89-2C46-BC1E-6CB47E8EA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0429" y="3379791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Должность</a:t>
            </a:r>
          </a:p>
        </p:txBody>
      </p:sp>
      <p:sp>
        <p:nvSpPr>
          <p:cNvPr id="33" name="Рисунок 23">
            <a:extLst>
              <a:ext uri="{FF2B5EF4-FFF2-40B4-BE49-F238E27FC236}">
                <a16:creationId xmlns:a16="http://schemas.microsoft.com/office/drawing/2014/main" xmlns="" id="{FA9FEBB0-45F1-DF45-89C4-B343F8B20BA0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549397" y="2068734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34" name="Текст 28">
            <a:extLst>
              <a:ext uri="{FF2B5EF4-FFF2-40B4-BE49-F238E27FC236}">
                <a16:creationId xmlns:a16="http://schemas.microsoft.com/office/drawing/2014/main" xmlns="" id="{EF331731-A7FC-C245-A9C1-0B1A2E994DB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49398" y="2994545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35" name="Текст 28">
            <a:extLst>
              <a:ext uri="{FF2B5EF4-FFF2-40B4-BE49-F238E27FC236}">
                <a16:creationId xmlns:a16="http://schemas.microsoft.com/office/drawing/2014/main" xmlns="" id="{313B974E-E762-EE48-B2DF-C8F10DF7344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549397" y="3379791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Должность</a:t>
            </a:r>
          </a:p>
        </p:txBody>
      </p:sp>
      <p:sp>
        <p:nvSpPr>
          <p:cNvPr id="36" name="Рисунок 23">
            <a:extLst>
              <a:ext uri="{FF2B5EF4-FFF2-40B4-BE49-F238E27FC236}">
                <a16:creationId xmlns:a16="http://schemas.microsoft.com/office/drawing/2014/main" xmlns="" id="{8BA62E8C-79E6-D245-B706-FFB1E051B2D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348367" y="2068734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37" name="Текст 28">
            <a:extLst>
              <a:ext uri="{FF2B5EF4-FFF2-40B4-BE49-F238E27FC236}">
                <a16:creationId xmlns:a16="http://schemas.microsoft.com/office/drawing/2014/main" xmlns="" id="{4199EE50-5386-0446-8ADA-23C1B0D6EA4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48368" y="2994545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38" name="Текст 28">
            <a:extLst>
              <a:ext uri="{FF2B5EF4-FFF2-40B4-BE49-F238E27FC236}">
                <a16:creationId xmlns:a16="http://schemas.microsoft.com/office/drawing/2014/main" xmlns="" id="{478AB5CA-B5A5-934D-BF51-1485953A703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48367" y="3379791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Должность</a:t>
            </a:r>
          </a:p>
        </p:txBody>
      </p:sp>
      <p:sp>
        <p:nvSpPr>
          <p:cNvPr id="39" name="Рисунок 23">
            <a:extLst>
              <a:ext uri="{FF2B5EF4-FFF2-40B4-BE49-F238E27FC236}">
                <a16:creationId xmlns:a16="http://schemas.microsoft.com/office/drawing/2014/main" xmlns="" id="{3D78BE06-1FC7-3C43-BD15-F4137B564B58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9147335" y="2068734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0" name="Текст 28">
            <a:extLst>
              <a:ext uri="{FF2B5EF4-FFF2-40B4-BE49-F238E27FC236}">
                <a16:creationId xmlns:a16="http://schemas.microsoft.com/office/drawing/2014/main" xmlns="" id="{14F01FCC-4797-0343-8739-20331C751C1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47336" y="2994545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41" name="Текст 28">
            <a:extLst>
              <a:ext uri="{FF2B5EF4-FFF2-40B4-BE49-F238E27FC236}">
                <a16:creationId xmlns:a16="http://schemas.microsoft.com/office/drawing/2014/main" xmlns="" id="{33FBE6CA-EC7A-1A4B-ADA3-6B78F2DE09C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147335" y="3379791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Должность</a:t>
            </a:r>
          </a:p>
        </p:txBody>
      </p:sp>
      <p:sp>
        <p:nvSpPr>
          <p:cNvPr id="42" name="Рисунок 23">
            <a:extLst>
              <a:ext uri="{FF2B5EF4-FFF2-40B4-BE49-F238E27FC236}">
                <a16:creationId xmlns:a16="http://schemas.microsoft.com/office/drawing/2014/main" xmlns="" id="{6DD7CCE4-AD48-B64F-909E-F88961FBDFC5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750429" y="4118551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3" name="Текст 28">
            <a:extLst>
              <a:ext uri="{FF2B5EF4-FFF2-40B4-BE49-F238E27FC236}">
                <a16:creationId xmlns:a16="http://schemas.microsoft.com/office/drawing/2014/main" xmlns="" id="{C076E7E2-3D95-EA47-BF86-444615F1F14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50430" y="5044362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44" name="Текст 28">
            <a:extLst>
              <a:ext uri="{FF2B5EF4-FFF2-40B4-BE49-F238E27FC236}">
                <a16:creationId xmlns:a16="http://schemas.microsoft.com/office/drawing/2014/main" xmlns="" id="{612499D2-373C-3940-97A5-FCA8B245BE4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50429" y="5429608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Должность</a:t>
            </a:r>
          </a:p>
        </p:txBody>
      </p:sp>
      <p:sp>
        <p:nvSpPr>
          <p:cNvPr id="45" name="Рисунок 23">
            <a:extLst>
              <a:ext uri="{FF2B5EF4-FFF2-40B4-BE49-F238E27FC236}">
                <a16:creationId xmlns:a16="http://schemas.microsoft.com/office/drawing/2014/main" xmlns="" id="{24B34D6D-4F7E-3942-B8D7-9970BDE53C10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3549397" y="4118551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6" name="Текст 28">
            <a:extLst>
              <a:ext uri="{FF2B5EF4-FFF2-40B4-BE49-F238E27FC236}">
                <a16:creationId xmlns:a16="http://schemas.microsoft.com/office/drawing/2014/main" xmlns="" id="{D34EDB1D-7E85-D242-B6AE-F6D6907D325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49398" y="5044362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47" name="Текст 28">
            <a:extLst>
              <a:ext uri="{FF2B5EF4-FFF2-40B4-BE49-F238E27FC236}">
                <a16:creationId xmlns:a16="http://schemas.microsoft.com/office/drawing/2014/main" xmlns="" id="{3E3BFFF0-114B-6D42-B5E0-8020AC2E26B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549397" y="5429608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Должность</a:t>
            </a:r>
          </a:p>
        </p:txBody>
      </p:sp>
      <p:sp>
        <p:nvSpPr>
          <p:cNvPr id="48" name="Рисунок 23">
            <a:extLst>
              <a:ext uri="{FF2B5EF4-FFF2-40B4-BE49-F238E27FC236}">
                <a16:creationId xmlns:a16="http://schemas.microsoft.com/office/drawing/2014/main" xmlns="" id="{EB4488EE-E854-724E-95AE-B9943EE249E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348367" y="4118551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9" name="Текст 28">
            <a:extLst>
              <a:ext uri="{FF2B5EF4-FFF2-40B4-BE49-F238E27FC236}">
                <a16:creationId xmlns:a16="http://schemas.microsoft.com/office/drawing/2014/main" xmlns="" id="{C5551B4D-583E-D644-9069-EC096CE76F5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348368" y="5044362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50" name="Текст 28">
            <a:extLst>
              <a:ext uri="{FF2B5EF4-FFF2-40B4-BE49-F238E27FC236}">
                <a16:creationId xmlns:a16="http://schemas.microsoft.com/office/drawing/2014/main" xmlns="" id="{E30C4783-1643-2243-BB4F-E99E04D9216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348367" y="5429608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Должность</a:t>
            </a:r>
          </a:p>
        </p:txBody>
      </p:sp>
      <p:sp>
        <p:nvSpPr>
          <p:cNvPr id="51" name="Рисунок 23">
            <a:extLst>
              <a:ext uri="{FF2B5EF4-FFF2-40B4-BE49-F238E27FC236}">
                <a16:creationId xmlns:a16="http://schemas.microsoft.com/office/drawing/2014/main" xmlns="" id="{7BBADCE0-02E8-3249-8CBA-17D3783DFE7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9147335" y="4118551"/>
            <a:ext cx="904987" cy="905641"/>
          </a:xfrm>
        </p:spPr>
        <p:txBody>
          <a:bodyPr rtlCol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52" name="Текст 28">
            <a:extLst>
              <a:ext uri="{FF2B5EF4-FFF2-40B4-BE49-F238E27FC236}">
                <a16:creationId xmlns:a16="http://schemas.microsoft.com/office/drawing/2014/main" xmlns="" id="{8D294C40-97E4-FF4F-8A02-10FC7D0EE8B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147336" y="5044362"/>
            <a:ext cx="2281237" cy="347662"/>
          </a:xfrm>
        </p:spPr>
        <p:txBody>
          <a:bodyPr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53" name="Текст 28">
            <a:extLst>
              <a:ext uri="{FF2B5EF4-FFF2-40B4-BE49-F238E27FC236}">
                <a16:creationId xmlns:a16="http://schemas.microsoft.com/office/drawing/2014/main" xmlns="" id="{8B38241F-01B5-574C-A827-67C6352C463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147335" y="5429608"/>
            <a:ext cx="2281237" cy="347662"/>
          </a:xfrm>
        </p:spPr>
        <p:txBody>
          <a:bodyPr lIns="0" tIns="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Должность</a:t>
            </a:r>
          </a:p>
        </p:txBody>
      </p:sp>
      <p:sp>
        <p:nvSpPr>
          <p:cNvPr id="18" name="Дата 17">
            <a:extLst>
              <a:ext uri="{FF2B5EF4-FFF2-40B4-BE49-F238E27FC236}">
                <a16:creationId xmlns:a16="http://schemas.microsoft.com/office/drawing/2014/main" xmlns="" id="{30445668-2DC5-E84C-8B16-922BC95F13F2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fld id="{00567EE6-F454-4EB6-B4FA-2D2EA2079CE5}" type="datetime1">
              <a:rPr lang="ru-RU" noProof="0" smtClean="0"/>
              <a:pPr/>
              <a:t>31.01.2023</a:t>
            </a:fld>
            <a:endParaRPr lang="ru-RU" noProof="0"/>
          </a:p>
        </p:txBody>
      </p:sp>
      <p:sp>
        <p:nvSpPr>
          <p:cNvPr id="22" name="Нижний колонтитул 21">
            <a:extLst>
              <a:ext uri="{FF2B5EF4-FFF2-40B4-BE49-F238E27FC236}">
                <a16:creationId xmlns:a16="http://schemas.microsoft.com/office/drawing/2014/main" xmlns="" id="{D9227732-A878-814C-8621-64ED1B2CCF9F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noProof="0"/>
              <a:t>НАЗВАНИЕ ПРЕЗЕНТАЦИИ</a:t>
            </a:r>
          </a:p>
        </p:txBody>
      </p:sp>
      <p:sp>
        <p:nvSpPr>
          <p:cNvPr id="23" name="Номер слайда 22">
            <a:extLst>
              <a:ext uri="{FF2B5EF4-FFF2-40B4-BE49-F238E27FC236}">
                <a16:creationId xmlns:a16="http://schemas.microsoft.com/office/drawing/2014/main" xmlns="" id="{CE9F02AC-6DFB-0C47-BC8E-4B0594007F33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 rtlCol="0">
            <a:noAutofit/>
          </a:bodyPr>
          <a:lstStyle>
            <a:lvl1pPr>
              <a:defRPr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005721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Временная шка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>
            <a:extLst>
              <a:ext uri="{FF2B5EF4-FFF2-40B4-BE49-F238E27FC236}">
                <a16:creationId xmlns:a16="http://schemas.microsoft.com/office/drawing/2014/main" xmlns="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5" name="Полилиния 4">
            <a:extLst>
              <a:ext uri="{FF2B5EF4-FFF2-40B4-BE49-F238E27FC236}">
                <a16:creationId xmlns:a16="http://schemas.microsoft.com/office/drawing/2014/main" xmlns="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87561"/>
            <a:ext cx="9779182" cy="3366815"/>
          </a:xfrm>
        </p:spPr>
        <p:txBody>
          <a:bodyPr rtlCol="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0" name="Дата 3">
            <a:extLst>
              <a:ext uri="{FF2B5EF4-FFF2-40B4-BE49-F238E27FC236}">
                <a16:creationId xmlns:a16="http://schemas.microsoft.com/office/drawing/2014/main" xmlns="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fld id="{A3A6A947-0862-488B-B8F2-51F131CFA617}" type="datetime1">
              <a:rPr lang="ru-RU" noProof="0" smtClean="0"/>
              <a:pPr/>
              <a:t>31.01.2023</a:t>
            </a:fld>
            <a:endParaRPr lang="ru-RU" noProof="0"/>
          </a:p>
        </p:txBody>
      </p:sp>
      <p:sp>
        <p:nvSpPr>
          <p:cNvPr id="11" name="Нижний колонтитул 4">
            <a:extLst>
              <a:ext uri="{FF2B5EF4-FFF2-40B4-BE49-F238E27FC236}">
                <a16:creationId xmlns:a16="http://schemas.microsoft.com/office/drawing/2014/main" xmlns="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noProof="0"/>
              <a:t>ЗАГОЛОВОК ПРЕЗЕНТАЦИИ</a:t>
            </a:r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xmlns="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569275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 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528203"/>
            <a:ext cx="4663440" cy="2828613"/>
          </a:xfrm>
        </p:spPr>
        <p:txBody>
          <a:bodyPr rtlCol="0">
            <a:noAutofit/>
          </a:bodyPr>
          <a:lstStyle>
            <a:lvl1pPr marL="0" indent="0">
              <a:buNone/>
              <a:defRPr sz="2000">
                <a:latin typeface="Arial" panose="020B0604020202020204" pitchFamily="34" charset="0"/>
              </a:defRPr>
            </a:lvl1pPr>
            <a:lvl2pPr marL="457200" indent="0">
              <a:buNone/>
              <a:defRPr sz="1800">
                <a:latin typeface="Arial" panose="020B0604020202020204" pitchFamily="34" charset="0"/>
              </a:defRPr>
            </a:lvl2pPr>
            <a:lvl3pPr marL="914400" indent="0">
              <a:buNone/>
              <a:defRPr sz="1600">
                <a:latin typeface="Arial" panose="020B0604020202020204" pitchFamily="34" charset="0"/>
              </a:defRPr>
            </a:lvl3pPr>
            <a:lvl4pPr marL="1371600" indent="0">
              <a:buNone/>
              <a:defRPr sz="1400">
                <a:latin typeface="Arial" panose="020B0604020202020204" pitchFamily="34" charset="0"/>
              </a:defRPr>
            </a:lvl4pPr>
            <a:lvl5pPr marL="1828800" indent="0">
              <a:buNone/>
              <a:defRPr sz="1400">
                <a:latin typeface="Arial" panose="020B060402020202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Полилиния 3">
            <a:extLst>
              <a:ext uri="{FF2B5EF4-FFF2-40B4-BE49-F238E27FC236}">
                <a16:creationId xmlns:a16="http://schemas.microsoft.com/office/drawing/2014/main" xmlns="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5" name="Полилиния 4">
            <a:extLst>
              <a:ext uri="{FF2B5EF4-FFF2-40B4-BE49-F238E27FC236}">
                <a16:creationId xmlns:a16="http://schemas.microsoft.com/office/drawing/2014/main" xmlns="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6" name="Полилиния 5">
            <a:extLst>
              <a:ext uri="{FF2B5EF4-FFF2-40B4-BE49-F238E27FC236}">
                <a16:creationId xmlns:a16="http://schemas.microsoft.com/office/drawing/2014/main" xmlns="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Полилиния 6">
              <a:extLst>
                <a:ext uri="{FF2B5EF4-FFF2-40B4-BE49-F238E27FC236}">
                  <a16:creationId xmlns:a16="http://schemas.microsoft.com/office/drawing/2014/main" xmlns="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8" name="Полилиния 7">
              <a:extLst>
                <a:ext uri="{FF2B5EF4-FFF2-40B4-BE49-F238E27FC236}">
                  <a16:creationId xmlns:a16="http://schemas.microsoft.com/office/drawing/2014/main" xmlns="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</p:grpSp>
      <p:sp>
        <p:nvSpPr>
          <p:cNvPr id="10" name="Дата 3">
            <a:extLst>
              <a:ext uri="{FF2B5EF4-FFF2-40B4-BE49-F238E27FC236}">
                <a16:creationId xmlns:a16="http://schemas.microsoft.com/office/drawing/2014/main" xmlns="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fld id="{B7A0D165-55F7-43F4-A1A8-CAA3BE2BEE74}" type="datetime1">
              <a:rPr lang="ru-RU" noProof="0" smtClean="0"/>
              <a:pPr/>
              <a:t>31.01.2023</a:t>
            </a:fld>
            <a:endParaRPr lang="ru-RU" noProof="0"/>
          </a:p>
        </p:txBody>
      </p:sp>
      <p:sp>
        <p:nvSpPr>
          <p:cNvPr id="11" name="Нижний колонтитул 4">
            <a:extLst>
              <a:ext uri="{FF2B5EF4-FFF2-40B4-BE49-F238E27FC236}">
                <a16:creationId xmlns:a16="http://schemas.microsoft.com/office/drawing/2014/main" xmlns="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noProof="0"/>
              <a:t>ЗАГОЛОВОК ПРЕЗЕНТАЦИИ</a:t>
            </a:r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xmlns="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xmlns="" id="{94CA559C-3355-DE44-ACF9-BDB6083C422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83235" y="2528203"/>
            <a:ext cx="4663440" cy="2828613"/>
          </a:xfrm>
        </p:spPr>
        <p:txBody>
          <a:bodyPr rtlCol="0">
            <a:noAutofit/>
          </a:bodyPr>
          <a:lstStyle>
            <a:lvl1pPr marL="0" indent="0">
              <a:buNone/>
              <a:defRPr sz="2000">
                <a:latin typeface="Arial" panose="020B0604020202020204" pitchFamily="34" charset="0"/>
              </a:defRPr>
            </a:lvl1pPr>
            <a:lvl2pPr marL="457200" indent="0">
              <a:buNone/>
              <a:defRPr sz="1800">
                <a:latin typeface="Arial" panose="020B0604020202020204" pitchFamily="34" charset="0"/>
              </a:defRPr>
            </a:lvl2pPr>
            <a:lvl3pPr marL="914400" indent="0">
              <a:buNone/>
              <a:defRPr sz="1600">
                <a:latin typeface="Arial" panose="020B0604020202020204" pitchFamily="34" charset="0"/>
              </a:defRPr>
            </a:lvl3pPr>
            <a:lvl4pPr marL="1371600" indent="0">
              <a:buNone/>
              <a:defRPr sz="1400">
                <a:latin typeface="Arial" panose="020B0604020202020204" pitchFamily="34" charset="0"/>
              </a:defRPr>
            </a:lvl4pPr>
            <a:lvl5pPr marL="1828800" indent="0">
              <a:buNone/>
              <a:defRPr sz="1400">
                <a:latin typeface="Arial" panose="020B060402020202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xmlns="" id="{0B33DABA-7BF5-1147-BA5E-63B92F220E51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167493" y="2005689"/>
            <a:ext cx="4663440" cy="522514"/>
          </a:xfrm>
        </p:spPr>
        <p:txBody>
          <a:bodyPr rtlCol="0">
            <a:noAutofit/>
          </a:bodyPr>
          <a:lstStyle>
            <a:lvl1pPr marL="0" indent="0">
              <a:buNone/>
              <a:defRPr sz="2400" b="1">
                <a:latin typeface="Arial" panose="020B0604020202020204" pitchFamily="34" charset="0"/>
              </a:defRPr>
            </a:lvl1pPr>
            <a:lvl2pPr marL="457200" indent="0">
              <a:buNone/>
              <a:defRPr sz="2000" b="1">
                <a:latin typeface="Arial" panose="020B0604020202020204" pitchFamily="34" charset="0"/>
              </a:defRPr>
            </a:lvl2pPr>
            <a:lvl3pPr marL="914400" indent="0">
              <a:buNone/>
              <a:defRPr sz="1800" b="1">
                <a:latin typeface="Arial" panose="020B0604020202020204" pitchFamily="34" charset="0"/>
              </a:defRPr>
            </a:lvl3pPr>
            <a:lvl4pPr marL="1371600" indent="0">
              <a:buNone/>
              <a:defRPr sz="1600" b="1">
                <a:latin typeface="Arial" panose="020B0604020202020204" pitchFamily="34" charset="0"/>
              </a:defRPr>
            </a:lvl4pPr>
            <a:lvl5pPr marL="1828800" indent="0">
              <a:buNone/>
              <a:defRPr sz="1600" b="1">
                <a:latin typeface="Arial" panose="020B060402020202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xmlns="" id="{1B05BEE9-8BC0-EC44-B913-DB6426DF2EA7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283235" y="2005689"/>
            <a:ext cx="4663440" cy="522514"/>
          </a:xfrm>
        </p:spPr>
        <p:txBody>
          <a:bodyPr rtlCol="0">
            <a:noAutofit/>
          </a:bodyPr>
          <a:lstStyle>
            <a:lvl1pPr marL="0" indent="0">
              <a:buNone/>
              <a:defRPr sz="2400" b="1">
                <a:latin typeface="Arial" panose="020B0604020202020204" pitchFamily="34" charset="0"/>
              </a:defRPr>
            </a:lvl1pPr>
            <a:lvl2pPr marL="457200" indent="0">
              <a:buNone/>
              <a:defRPr sz="2000" b="1">
                <a:latin typeface="Arial" panose="020B0604020202020204" pitchFamily="34" charset="0"/>
              </a:defRPr>
            </a:lvl2pPr>
            <a:lvl3pPr marL="914400" indent="0">
              <a:buNone/>
              <a:defRPr sz="1800" b="1">
                <a:latin typeface="Arial" panose="020B0604020202020204" pitchFamily="34" charset="0"/>
              </a:defRPr>
            </a:lvl3pPr>
            <a:lvl4pPr marL="1371600" indent="0">
              <a:buNone/>
              <a:defRPr sz="1600" b="1">
                <a:latin typeface="Arial" panose="020B0604020202020204" pitchFamily="34" charset="0"/>
              </a:defRPr>
            </a:lvl4pPr>
            <a:lvl5pPr marL="1828800" indent="0">
              <a:buNone/>
              <a:defRPr sz="1600" b="1">
                <a:latin typeface="Arial" panose="020B060402020202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21319127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 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 anchor="b">
            <a:noAutofit/>
          </a:bodyPr>
          <a:lstStyle>
            <a:lvl1pPr>
              <a:defRPr sz="4800" b="1"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1" y="2526318"/>
            <a:ext cx="3218688" cy="2828613"/>
          </a:xfrm>
        </p:spPr>
        <p:txBody>
          <a:bodyPr rtlCol="0">
            <a:noAutofit/>
          </a:bodyPr>
          <a:lstStyle>
            <a:lvl1pPr marL="0" indent="0">
              <a:buNone/>
              <a:defRPr sz="2000">
                <a:latin typeface="Arial" panose="020B0604020202020204" pitchFamily="34" charset="0"/>
              </a:defRPr>
            </a:lvl1pPr>
            <a:lvl2pPr marL="457200" indent="0">
              <a:buNone/>
              <a:defRPr sz="1800">
                <a:latin typeface="Arial" panose="020B0604020202020204" pitchFamily="34" charset="0"/>
              </a:defRPr>
            </a:lvl2pPr>
            <a:lvl3pPr marL="914400" indent="0">
              <a:buNone/>
              <a:defRPr sz="1600">
                <a:latin typeface="Arial" panose="020B0604020202020204" pitchFamily="34" charset="0"/>
              </a:defRPr>
            </a:lvl3pPr>
            <a:lvl4pPr marL="1371600" indent="0">
              <a:buNone/>
              <a:defRPr sz="1400">
                <a:latin typeface="Arial" panose="020B0604020202020204" pitchFamily="34" charset="0"/>
              </a:defRPr>
            </a:lvl4pPr>
            <a:lvl5pPr marL="1828800" indent="0">
              <a:buNone/>
              <a:defRPr sz="1400">
                <a:latin typeface="Arial" panose="020B060402020202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Полилиния 3">
            <a:extLst>
              <a:ext uri="{FF2B5EF4-FFF2-40B4-BE49-F238E27FC236}">
                <a16:creationId xmlns:a16="http://schemas.microsoft.com/office/drawing/2014/main" xmlns="" id="{6A7F6A3F-E1DD-A246-9A6D-5F9B18BA2588}"/>
              </a:ext>
            </a:extLst>
          </p:cNvPr>
          <p:cNvSpPr/>
          <p:nvPr userDrawn="1"/>
        </p:nvSpPr>
        <p:spPr>
          <a:xfrm rot="5400000">
            <a:off x="8580896" y="0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5" name="Полилиния 4">
            <a:extLst>
              <a:ext uri="{FF2B5EF4-FFF2-40B4-BE49-F238E27FC236}">
                <a16:creationId xmlns:a16="http://schemas.microsoft.com/office/drawing/2014/main" xmlns="" id="{055FD0FC-C8FF-6741-A364-A29CDC6F9495}"/>
              </a:ext>
            </a:extLst>
          </p:cNvPr>
          <p:cNvSpPr/>
          <p:nvPr userDrawn="1"/>
        </p:nvSpPr>
        <p:spPr>
          <a:xfrm>
            <a:off x="-2364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6" name="Полилиния 5">
            <a:extLst>
              <a:ext uri="{FF2B5EF4-FFF2-40B4-BE49-F238E27FC236}">
                <a16:creationId xmlns:a16="http://schemas.microsoft.com/office/drawing/2014/main" xmlns="" id="{D11C9832-A021-954E-A34F-2988D1189AE9}"/>
              </a:ext>
            </a:extLst>
          </p:cNvPr>
          <p:cNvSpPr/>
          <p:nvPr userDrawn="1"/>
        </p:nvSpPr>
        <p:spPr>
          <a:xfrm rot="5400000" flipH="1">
            <a:off x="11258144" y="5924144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9861BC34-DFBF-2D4F-B463-FCFBC08391FF}"/>
              </a:ext>
            </a:extLst>
          </p:cNvPr>
          <p:cNvGrpSpPr/>
          <p:nvPr userDrawn="1"/>
        </p:nvGrpSpPr>
        <p:grpSpPr>
          <a:xfrm>
            <a:off x="2587417" y="5590903"/>
            <a:ext cx="1572380" cy="1267097"/>
            <a:chOff x="7413403" y="4976359"/>
            <a:chExt cx="2334986" cy="1881641"/>
          </a:xfrm>
        </p:grpSpPr>
        <p:sp>
          <p:nvSpPr>
            <p:cNvPr id="7" name="Полилиния 6">
              <a:extLst>
                <a:ext uri="{FF2B5EF4-FFF2-40B4-BE49-F238E27FC236}">
                  <a16:creationId xmlns:a16="http://schemas.microsoft.com/office/drawing/2014/main" xmlns="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8" name="Полилиния 7">
              <a:extLst>
                <a:ext uri="{FF2B5EF4-FFF2-40B4-BE49-F238E27FC236}">
                  <a16:creationId xmlns:a16="http://schemas.microsoft.com/office/drawing/2014/main" xmlns="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</p:grpSp>
      <p:sp>
        <p:nvSpPr>
          <p:cNvPr id="10" name="Дата 3">
            <a:extLst>
              <a:ext uri="{FF2B5EF4-FFF2-40B4-BE49-F238E27FC236}">
                <a16:creationId xmlns:a16="http://schemas.microsoft.com/office/drawing/2014/main" xmlns="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6711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fld id="{CC9795AB-410F-48CA-9846-ADEC74C363B3}" type="datetime1">
              <a:rPr lang="ru-RU" noProof="0" smtClean="0"/>
              <a:pPr/>
              <a:t>31.01.2023</a:t>
            </a:fld>
            <a:endParaRPr lang="ru-RU" noProof="0"/>
          </a:p>
        </p:txBody>
      </p:sp>
      <p:sp>
        <p:nvSpPr>
          <p:cNvPr id="11" name="Нижний колонтитул 4">
            <a:extLst>
              <a:ext uri="{FF2B5EF4-FFF2-40B4-BE49-F238E27FC236}">
                <a16:creationId xmlns:a16="http://schemas.microsoft.com/office/drawing/2014/main" xmlns="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noProof="0"/>
              <a:t>ЗАГОЛОВОК ПРЕЗЕНТАЦИИ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xmlns="" id="{94CA559C-3355-DE44-ACF9-BDB6083C422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683787" y="2526318"/>
            <a:ext cx="3173279" cy="2828613"/>
          </a:xfrm>
        </p:spPr>
        <p:txBody>
          <a:bodyPr rtlCol="0">
            <a:noAutofit/>
          </a:bodyPr>
          <a:lstStyle>
            <a:lvl1pPr marL="0" indent="0">
              <a:buNone/>
              <a:defRPr sz="2000">
                <a:latin typeface="Arial" panose="020B0604020202020204" pitchFamily="34" charset="0"/>
              </a:defRPr>
            </a:lvl1pPr>
            <a:lvl2pPr marL="457200" indent="0">
              <a:buNone/>
              <a:defRPr sz="1800">
                <a:latin typeface="Arial" panose="020B0604020202020204" pitchFamily="34" charset="0"/>
              </a:defRPr>
            </a:lvl2pPr>
            <a:lvl3pPr marL="914400" indent="0">
              <a:buNone/>
              <a:defRPr sz="1600">
                <a:latin typeface="Arial" panose="020B0604020202020204" pitchFamily="34" charset="0"/>
              </a:defRPr>
            </a:lvl3pPr>
            <a:lvl4pPr marL="1371600" indent="0">
              <a:buNone/>
              <a:defRPr sz="1400">
                <a:latin typeface="Arial" panose="020B0604020202020204" pitchFamily="34" charset="0"/>
              </a:defRPr>
            </a:lvl4pPr>
            <a:lvl5pPr marL="1828800" indent="0">
              <a:buNone/>
              <a:defRPr sz="1400">
                <a:latin typeface="Arial" panose="020B060402020202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xmlns="" id="{0B33DABA-7BF5-1147-BA5E-63B92F220E51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1167493" y="2003804"/>
            <a:ext cx="3173278" cy="522514"/>
          </a:xfrm>
        </p:spPr>
        <p:txBody>
          <a:bodyPr rtlCol="0">
            <a:noAutofit/>
          </a:bodyPr>
          <a:lstStyle>
            <a:lvl1pPr marL="0" indent="0">
              <a:buNone/>
              <a:defRPr sz="2400" b="1">
                <a:latin typeface="Arial" panose="020B0604020202020204" pitchFamily="34" charset="0"/>
              </a:defRPr>
            </a:lvl1pPr>
            <a:lvl2pPr marL="457200" indent="0">
              <a:buNone/>
              <a:defRPr sz="2000" b="1">
                <a:latin typeface="Arial" panose="020B0604020202020204" pitchFamily="34" charset="0"/>
              </a:defRPr>
            </a:lvl2pPr>
            <a:lvl3pPr marL="914400" indent="0">
              <a:buNone/>
              <a:defRPr sz="1800" b="1">
                <a:latin typeface="Arial" panose="020B0604020202020204" pitchFamily="34" charset="0"/>
              </a:defRPr>
            </a:lvl3pPr>
            <a:lvl4pPr marL="1371600" indent="0">
              <a:buNone/>
              <a:defRPr sz="1600" b="1">
                <a:latin typeface="Arial" panose="020B0604020202020204" pitchFamily="34" charset="0"/>
              </a:defRPr>
            </a:lvl4pPr>
            <a:lvl5pPr marL="1828800" indent="0">
              <a:buNone/>
              <a:defRPr sz="1600" b="1">
                <a:latin typeface="Arial" panose="020B060402020202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xmlns="" id="{1B05BEE9-8BC0-EC44-B913-DB6426DF2EA7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683788" y="2003804"/>
            <a:ext cx="3173278" cy="522514"/>
          </a:xfrm>
        </p:spPr>
        <p:txBody>
          <a:bodyPr rtlCol="0">
            <a:noAutofit/>
          </a:bodyPr>
          <a:lstStyle>
            <a:lvl1pPr marL="0" indent="0">
              <a:buNone/>
              <a:defRPr sz="2400" b="1">
                <a:latin typeface="Arial" panose="020B0604020202020204" pitchFamily="34" charset="0"/>
              </a:defRPr>
            </a:lvl1pPr>
            <a:lvl2pPr marL="457200" indent="0">
              <a:buNone/>
              <a:defRPr sz="2000" b="1">
                <a:latin typeface="Arial" panose="020B0604020202020204" pitchFamily="34" charset="0"/>
              </a:defRPr>
            </a:lvl2pPr>
            <a:lvl3pPr marL="914400" indent="0">
              <a:buNone/>
              <a:defRPr sz="1800" b="1">
                <a:latin typeface="Arial" panose="020B0604020202020204" pitchFamily="34" charset="0"/>
              </a:defRPr>
            </a:lvl3pPr>
            <a:lvl4pPr marL="1371600" indent="0">
              <a:buNone/>
              <a:defRPr sz="1600" b="1">
                <a:latin typeface="Arial" panose="020B0604020202020204" pitchFamily="34" charset="0"/>
              </a:defRPr>
            </a:lvl4pPr>
            <a:lvl5pPr marL="1828800" indent="0">
              <a:buNone/>
              <a:defRPr sz="1600" b="1">
                <a:latin typeface="Arial" panose="020B060402020202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xmlns="" id="{43D62993-A055-DF4F-9286-4FFE3A5C7FD7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200082" y="2526318"/>
            <a:ext cx="3173279" cy="2828613"/>
          </a:xfrm>
        </p:spPr>
        <p:txBody>
          <a:bodyPr rtlCol="0">
            <a:noAutofit/>
          </a:bodyPr>
          <a:lstStyle>
            <a:lvl1pPr marL="0" indent="0">
              <a:buNone/>
              <a:defRPr sz="2000">
                <a:latin typeface="Arial" panose="020B0604020202020204" pitchFamily="34" charset="0"/>
              </a:defRPr>
            </a:lvl1pPr>
            <a:lvl2pPr marL="457200" indent="0">
              <a:buNone/>
              <a:defRPr sz="1800">
                <a:latin typeface="Arial" panose="020B0604020202020204" pitchFamily="34" charset="0"/>
              </a:defRPr>
            </a:lvl2pPr>
            <a:lvl3pPr marL="914400" indent="0">
              <a:buNone/>
              <a:defRPr sz="1600">
                <a:latin typeface="Arial" panose="020B0604020202020204" pitchFamily="34" charset="0"/>
              </a:defRPr>
            </a:lvl3pPr>
            <a:lvl4pPr marL="1371600" indent="0">
              <a:buNone/>
              <a:defRPr sz="1400">
                <a:latin typeface="Arial" panose="020B0604020202020204" pitchFamily="34" charset="0"/>
              </a:defRPr>
            </a:lvl4pPr>
            <a:lvl5pPr marL="1828800" indent="0">
              <a:buNone/>
              <a:defRPr sz="1400">
                <a:latin typeface="Arial" panose="020B060402020202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7" name="Объект 2">
            <a:extLst>
              <a:ext uri="{FF2B5EF4-FFF2-40B4-BE49-F238E27FC236}">
                <a16:creationId xmlns:a16="http://schemas.microsoft.com/office/drawing/2014/main" xmlns="" id="{A896DA2E-4448-254C-86D1-9E16E63CC6A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200083" y="2003804"/>
            <a:ext cx="3173278" cy="522514"/>
          </a:xfrm>
        </p:spPr>
        <p:txBody>
          <a:bodyPr rtlCol="0">
            <a:noAutofit/>
          </a:bodyPr>
          <a:lstStyle>
            <a:lvl1pPr marL="0" indent="0">
              <a:buNone/>
              <a:defRPr sz="2400" b="1">
                <a:latin typeface="Arial" panose="020B0604020202020204" pitchFamily="34" charset="0"/>
              </a:defRPr>
            </a:lvl1pPr>
            <a:lvl2pPr marL="457200" indent="0">
              <a:buNone/>
              <a:defRPr sz="2000" b="1">
                <a:latin typeface="Arial" panose="020B0604020202020204" pitchFamily="34" charset="0"/>
              </a:defRPr>
            </a:lvl2pPr>
            <a:lvl3pPr marL="914400" indent="0">
              <a:buNone/>
              <a:defRPr sz="1800" b="1">
                <a:latin typeface="Arial" panose="020B0604020202020204" pitchFamily="34" charset="0"/>
              </a:defRPr>
            </a:lvl3pPr>
            <a:lvl4pPr marL="1371600" indent="0">
              <a:buNone/>
              <a:defRPr sz="1600" b="1">
                <a:latin typeface="Arial" panose="020B0604020202020204" pitchFamily="34" charset="0"/>
              </a:defRPr>
            </a:lvl4pPr>
            <a:lvl5pPr marL="1828800" indent="0">
              <a:buNone/>
              <a:defRPr sz="1600" b="1">
                <a:latin typeface="Arial" panose="020B0604020202020204" pitchFamily="34" charset="0"/>
              </a:defRPr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2" name="Номер слайда 5">
            <a:extLst>
              <a:ext uri="{FF2B5EF4-FFF2-40B4-BE49-F238E27FC236}">
                <a16:creationId xmlns:a16="http://schemas.microsoft.com/office/drawing/2014/main" xmlns="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2756976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Конец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122363"/>
            <a:ext cx="6220278" cy="2387600"/>
          </a:xfrm>
        </p:spPr>
        <p:txBody>
          <a:bodyPr rtlCol="0" anchor="b">
            <a:noAutofit/>
          </a:bodyPr>
          <a:lstStyle>
            <a:lvl1pPr algn="l">
              <a:defRPr sz="6000" b="1"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6220277" cy="2247219"/>
          </a:xfrm>
        </p:spPr>
        <p:txBody>
          <a:bodyPr rtlCol="0">
            <a:noAutofit/>
          </a:bodyPr>
          <a:lstStyle>
            <a:lvl1pPr marL="0" indent="0" algn="l">
              <a:buNone/>
              <a:defRPr sz="280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9AC79249-FDC0-364D-A734-AE1DE1605D28}"/>
              </a:ext>
            </a:extLst>
          </p:cNvPr>
          <p:cNvSpPr/>
          <p:nvPr userDrawn="1"/>
        </p:nvSpPr>
        <p:spPr>
          <a:xfrm>
            <a:off x="8264426" y="0"/>
            <a:ext cx="392757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F15FBB50-09C8-B64E-AE57-67C5E70810CB}"/>
              </a:ext>
            </a:extLst>
          </p:cNvPr>
          <p:cNvGrpSpPr/>
          <p:nvPr userDrawn="1"/>
        </p:nvGrpSpPr>
        <p:grpSpPr>
          <a:xfrm>
            <a:off x="8264427" y="3685939"/>
            <a:ext cx="3927573" cy="3178856"/>
            <a:chOff x="9857014" y="13834"/>
            <a:chExt cx="2334986" cy="1881641"/>
          </a:xfrm>
        </p:grpSpPr>
        <p:sp>
          <p:nvSpPr>
            <p:cNvPr id="15" name="Полилиния 14">
              <a:extLst>
                <a:ext uri="{FF2B5EF4-FFF2-40B4-BE49-F238E27FC236}">
                  <a16:creationId xmlns:a16="http://schemas.microsoft.com/office/drawing/2014/main" xmlns="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16" name="Полилиния 15">
              <a:extLst>
                <a:ext uri="{FF2B5EF4-FFF2-40B4-BE49-F238E27FC236}">
                  <a16:creationId xmlns:a16="http://schemas.microsoft.com/office/drawing/2014/main" xmlns="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</p:grpSp>
      <p:sp>
        <p:nvSpPr>
          <p:cNvPr id="22" name="Полилиния 21">
            <a:extLst>
              <a:ext uri="{FF2B5EF4-FFF2-40B4-BE49-F238E27FC236}">
                <a16:creationId xmlns:a16="http://schemas.microsoft.com/office/drawing/2014/main" xmlns="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17" name="Полилиния 16">
            <a:extLst>
              <a:ext uri="{FF2B5EF4-FFF2-40B4-BE49-F238E27FC236}">
                <a16:creationId xmlns:a16="http://schemas.microsoft.com/office/drawing/2014/main" xmlns="" id="{39563C76-BC00-DE47-88F5-C24D3CE3325A}"/>
              </a:ext>
            </a:extLst>
          </p:cNvPr>
          <p:cNvSpPr/>
          <p:nvPr userDrawn="1"/>
        </p:nvSpPr>
        <p:spPr>
          <a:xfrm>
            <a:off x="10228214" y="-1"/>
            <a:ext cx="1963787" cy="3178856"/>
          </a:xfrm>
          <a:custGeom>
            <a:avLst/>
            <a:gdLst>
              <a:gd name="connsiteX0" fmla="*/ 0 w 1963787"/>
              <a:gd name="connsiteY0" fmla="*/ 0 h 3178856"/>
              <a:gd name="connsiteX1" fmla="*/ 1963787 w 1963787"/>
              <a:gd name="connsiteY1" fmla="*/ 0 h 3178856"/>
              <a:gd name="connsiteX2" fmla="*/ 1963787 w 1963787"/>
              <a:gd name="connsiteY2" fmla="*/ 1967129 h 3178856"/>
              <a:gd name="connsiteX3" fmla="*/ 1963787 w 1963787"/>
              <a:gd name="connsiteY3" fmla="*/ 2349671 h 3178856"/>
              <a:gd name="connsiteX4" fmla="*/ 1963787 w 1963787"/>
              <a:gd name="connsiteY4" fmla="*/ 3178856 h 3178856"/>
              <a:gd name="connsiteX5" fmla="*/ 1963753 w 1963787"/>
              <a:gd name="connsiteY5" fmla="*/ 3178856 h 3178856"/>
              <a:gd name="connsiteX6" fmla="*/ 1763002 w 1963787"/>
              <a:gd name="connsiteY6" fmla="*/ 3168629 h 3178856"/>
              <a:gd name="connsiteX7" fmla="*/ 0 w 1963787"/>
              <a:gd name="connsiteY7" fmla="*/ 1197921 h 3178856"/>
              <a:gd name="connsiteX8" fmla="*/ 0 w 1963787"/>
              <a:gd name="connsiteY8" fmla="*/ 1039961 h 3178856"/>
              <a:gd name="connsiteX9" fmla="*/ 0 w 1963787"/>
              <a:gd name="connsiteY9" fmla="*/ 0 h 317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63787" h="3178856">
                <a:moveTo>
                  <a:pt x="0" y="0"/>
                </a:moveTo>
                <a:lnTo>
                  <a:pt x="1963787" y="0"/>
                </a:lnTo>
                <a:lnTo>
                  <a:pt x="1963787" y="1967129"/>
                </a:lnTo>
                <a:lnTo>
                  <a:pt x="1963787" y="2349671"/>
                </a:lnTo>
                <a:lnTo>
                  <a:pt x="1963787" y="3178856"/>
                </a:lnTo>
                <a:lnTo>
                  <a:pt x="1963753" y="3178856"/>
                </a:lnTo>
                <a:lnTo>
                  <a:pt x="1763002" y="3168629"/>
                </a:lnTo>
                <a:cubicBezTo>
                  <a:pt x="772749" y="3067186"/>
                  <a:pt x="0" y="2223585"/>
                  <a:pt x="0" y="1197921"/>
                </a:cubicBezTo>
                <a:lnTo>
                  <a:pt x="0" y="103996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4706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fld id="{E28107DB-A728-4EA7-8791-A75B3D59127C}" type="datetime1">
              <a:rPr lang="ru-RU" noProof="0" smtClean="0"/>
              <a:pPr/>
              <a:t>31.01.2023</a:t>
            </a:fld>
            <a:endParaRPr lang="ru-RU" noProof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noProof="0"/>
              <a:t>ЗАГОЛОВОК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fld id="{294A09A9-5501-47C1-A89A-A340965A2BE2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xmlns="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9" r:id="rId4"/>
    <p:sldLayoutId id="2147483660" r:id="rId5"/>
    <p:sldLayoutId id="2147483661" r:id="rId6"/>
    <p:sldLayoutId id="2147483654" r:id="rId7"/>
    <p:sldLayoutId id="2147483658" r:id="rId8"/>
    <p:sldLayoutId id="2147483662" r:id="rId9"/>
    <p:sldLayoutId id="2147483663" r:id="rId10"/>
    <p:sldLayoutId id="2147483664" r:id="rId11"/>
    <p:sldLayoutId id="2147483665" r:id="rId12"/>
    <p:sldLayoutId id="2147483666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460295B-54B9-4937-90E3-BAB9CE69E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598" y="731520"/>
            <a:ext cx="6245912" cy="3306324"/>
          </a:xfrm>
        </p:spPr>
        <p:txBody>
          <a:bodyPr rtlCol="0"/>
          <a:lstStyle/>
          <a:p>
            <a:pPr rtl="0"/>
            <a:r>
              <a:rPr lang="ru-RU" sz="4400" dirty="0" smtClean="0">
                <a:solidFill>
                  <a:schemeClr val="tx1"/>
                </a:solidFill>
              </a:rPr>
              <a:t>Рак шейки матки. </a:t>
            </a:r>
            <a:r>
              <a:rPr lang="ru-RU" sz="4400" dirty="0" smtClean="0"/>
              <a:t>Проблемы </a:t>
            </a:r>
            <a:r>
              <a:rPr lang="ru-RU" sz="4400" dirty="0" err="1" smtClean="0"/>
              <a:t>онкоскрининга</a:t>
            </a:r>
            <a:r>
              <a:rPr lang="ru-RU" sz="4400" dirty="0" smtClean="0"/>
              <a:t> и способы улучшения качества диагностики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51A6D85-3837-435F-A342-5A3F98172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5290" y="4973980"/>
            <a:ext cx="6245912" cy="1406101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rtl="0"/>
            <a:r>
              <a:rPr lang="ru-RU" dirty="0" smtClean="0">
                <a:solidFill>
                  <a:schemeClr val="tx1"/>
                </a:solidFill>
              </a:rPr>
              <a:t>Подготовила: врач </a:t>
            </a:r>
            <a:r>
              <a:rPr lang="ru-RU" dirty="0" err="1" smtClean="0">
                <a:solidFill>
                  <a:schemeClr val="tx1"/>
                </a:solidFill>
              </a:rPr>
              <a:t>онкогинеколог</a:t>
            </a:r>
            <a:r>
              <a:rPr lang="ru-RU" dirty="0" smtClean="0">
                <a:solidFill>
                  <a:schemeClr val="tx1"/>
                </a:solidFill>
              </a:rPr>
              <a:t> женской консультации №22 </a:t>
            </a:r>
          </a:p>
          <a:p>
            <a:pPr rtl="0"/>
            <a:r>
              <a:rPr lang="ru-RU" dirty="0" smtClean="0">
                <a:solidFill>
                  <a:schemeClr val="tx1"/>
                </a:solidFill>
              </a:rPr>
              <a:t>Журавлева </a:t>
            </a:r>
            <a:r>
              <a:rPr lang="ru-RU" dirty="0" err="1" smtClean="0">
                <a:solidFill>
                  <a:schemeClr val="tx1"/>
                </a:solidFill>
              </a:rPr>
              <a:t>Элина</a:t>
            </a:r>
            <a:r>
              <a:rPr lang="ru-RU" dirty="0" smtClean="0">
                <a:solidFill>
                  <a:schemeClr val="tx1"/>
                </a:solidFill>
              </a:rPr>
              <a:t> Юрьевна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Элина\Desktop\картинки\кабинет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90117" y="562707"/>
            <a:ext cx="5101883" cy="53738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46797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 smtClean="0"/>
              <a:t>Распространенность РМШ в России за 2011-2021гг </a:t>
            </a:r>
            <a:br>
              <a:rPr lang="ru-RU" sz="3600" dirty="0" smtClean="0"/>
            </a:br>
            <a:r>
              <a:rPr lang="ru-RU" sz="2800" dirty="0" smtClean="0"/>
              <a:t>(численность контингента больных на 100тыс нас)</a:t>
            </a:r>
            <a:endParaRPr lang="ru-RU" sz="2800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1166813" y="2087563"/>
          <a:ext cx="9780587" cy="4003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ru-RU" noProof="0" dirty="0" smtClean="0"/>
              <a:t>01.02.2023	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278966" y="6356350"/>
            <a:ext cx="6963508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МНИОИ им П.А. Герцена « Состояние онкологической помощи населению России в 2021г»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ru-RU" noProof="0" smtClean="0"/>
              <a:pPr/>
              <a:t>2</a:t>
            </a:fld>
            <a:endParaRPr lang="ru-RU" noProof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/>
          <a:lstStyle/>
          <a:p>
            <a:pPr rtl="0"/>
            <a:r>
              <a:rPr lang="ru-RU" dirty="0" smtClean="0"/>
              <a:t>Распространенность рака шейки матки в 2021г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5B371F2-DBA5-415A-82C8-651F587B8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7492" y="2653167"/>
            <a:ext cx="9779183" cy="34364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ru-RU" sz="3200" dirty="0" smtClean="0">
                <a:solidFill>
                  <a:schemeClr val="tx1"/>
                </a:solidFill>
              </a:rPr>
              <a:t>Впервые взято на учет в России 14 468, Санкт-Петербург – 420, Ленинградская </a:t>
            </a:r>
            <a:r>
              <a:rPr lang="ru-RU" sz="3200" dirty="0" err="1" smtClean="0">
                <a:solidFill>
                  <a:schemeClr val="tx1"/>
                </a:solidFill>
              </a:rPr>
              <a:t>обл</a:t>
            </a:r>
            <a:r>
              <a:rPr lang="ru-RU" sz="3200" dirty="0" smtClean="0">
                <a:solidFill>
                  <a:schemeClr val="tx1"/>
                </a:solidFill>
              </a:rPr>
              <a:t> – 109</a:t>
            </a:r>
          </a:p>
          <a:p>
            <a:pPr rtl="0"/>
            <a:r>
              <a:rPr lang="ru-RU" sz="3200" dirty="0" smtClean="0">
                <a:solidFill>
                  <a:schemeClr val="tx1"/>
                </a:solidFill>
              </a:rPr>
              <a:t>По стадиям: на 1ст- 33%, на 2ст – 24,2%, на 3ст – 31,4%, на 4ст – 10,2%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B056174-CBC5-7B48-9681-7DDAC42333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6356350"/>
            <a:ext cx="2743200" cy="365125"/>
          </a:xfrm>
        </p:spPr>
        <p:txBody>
          <a:bodyPr rtlCol="0"/>
          <a:lstStyle/>
          <a:p>
            <a:pPr rtl="0"/>
            <a:r>
              <a:rPr lang="ru-RU" dirty="0" smtClean="0"/>
              <a:t>01.02.2023	</a:t>
            </a:r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593FA18-50D6-0344-B477-1D7C91CF4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36763" y="6286012"/>
            <a:ext cx="6746631" cy="365125"/>
          </a:xfrm>
        </p:spPr>
        <p:txBody>
          <a:bodyPr rtlCol="0"/>
          <a:lstStyle/>
          <a:p>
            <a:r>
              <a:rPr lang="ru-RU" dirty="0" smtClean="0">
                <a:solidFill>
                  <a:schemeClr val="tx1"/>
                </a:solidFill>
              </a:rPr>
              <a:t>МНИОИ им П.А. Герцена « Состояние онкологической помощи населению России в 2021г»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34C72D2-EFDF-844A-8472-CB49A59B1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ru-RU" smtClean="0"/>
              <a:pPr rtl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39799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Структура заболеваемости по стадиям</a:t>
            </a:r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1166813" y="2087563"/>
          <a:ext cx="9780587" cy="33670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ru-RU" noProof="0" dirty="0" smtClean="0"/>
              <a:t>01.02.2023	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 smtClean="0"/>
              <a:t>Рак шейки матки. Проблемы </a:t>
            </a:r>
            <a:r>
              <a:rPr lang="ru-RU" dirty="0" err="1" smtClean="0"/>
              <a:t>онкоскрининга</a:t>
            </a:r>
            <a:r>
              <a:rPr lang="ru-RU" dirty="0" smtClean="0"/>
              <a:t>.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ru-RU" noProof="0" smtClean="0"/>
              <a:pPr/>
              <a:t>4</a:t>
            </a:fld>
            <a:endParaRPr lang="ru-RU" noProof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dirty="0" smtClean="0"/>
              <a:t>Основная задача – </a:t>
            </a:r>
            <a:r>
              <a:rPr lang="ru-RU" sz="3600" dirty="0" err="1" smtClean="0"/>
              <a:t>выявляемость</a:t>
            </a:r>
            <a:r>
              <a:rPr lang="ru-RU" sz="3600" dirty="0" smtClean="0"/>
              <a:t> на ранней (доклинической) стадии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dirty="0" smtClean="0"/>
              <a:t>Повышение 5 летней выживаемости</a:t>
            </a:r>
          </a:p>
          <a:p>
            <a:r>
              <a:rPr lang="ru-RU" sz="3200" dirty="0" smtClean="0"/>
              <a:t>Увеличение </a:t>
            </a:r>
            <a:r>
              <a:rPr lang="ru-RU" sz="3200" dirty="0" err="1" smtClean="0"/>
              <a:t>безрецидивного</a:t>
            </a:r>
            <a:r>
              <a:rPr lang="ru-RU" sz="3200" dirty="0" smtClean="0"/>
              <a:t> периода</a:t>
            </a:r>
          </a:p>
          <a:p>
            <a:r>
              <a:rPr lang="ru-RU" sz="3200" dirty="0" smtClean="0"/>
              <a:t>При стадии </a:t>
            </a:r>
            <a:r>
              <a:rPr lang="ru-RU" sz="3200" dirty="0" smtClean="0"/>
              <a:t>1А1 возможно </a:t>
            </a:r>
            <a:r>
              <a:rPr lang="ru-RU" sz="3200" dirty="0" smtClean="0"/>
              <a:t>сохранение </a:t>
            </a:r>
            <a:r>
              <a:rPr lang="ru-RU" sz="3200" dirty="0" smtClean="0"/>
              <a:t>фертильности у женщин, имеющих планы на репродукцию.</a:t>
            </a:r>
            <a:endParaRPr lang="ru-RU" sz="3200" dirty="0" smtClean="0"/>
          </a:p>
          <a:p>
            <a:r>
              <a:rPr lang="ru-RU" sz="3200" dirty="0" smtClean="0"/>
              <a:t> 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ru-RU" noProof="0" dirty="0" smtClean="0"/>
              <a:t>01.02.2023	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noProof="0" dirty="0" smtClean="0"/>
              <a:t>Рак шейки матки. Проблемы диагностики.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ru-RU" noProof="0" smtClean="0"/>
              <a:pPr/>
              <a:t>5</a:t>
            </a:fld>
            <a:endParaRPr lang="ru-RU" noProof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543047E-FBFD-4F79-BCA5-10E69740F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1"/>
            <a:ext cx="9779183" cy="1166446"/>
          </a:xfrm>
        </p:spPr>
        <p:txBody>
          <a:bodyPr rtlCol="0" anchor="ctr"/>
          <a:lstStyle/>
          <a:p>
            <a:pPr algn="ctr"/>
            <a:r>
              <a:rPr lang="ru-RU" sz="4000" dirty="0" smtClean="0"/>
              <a:t>Количество выявленных опухолей по годам Ж/К 22</a:t>
            </a:r>
            <a:endParaRPr lang="ru-RU" sz="4000" dirty="0"/>
          </a:p>
        </p:txBody>
      </p:sp>
      <p:graphicFrame>
        <p:nvGraphicFramePr>
          <p:cNvPr id="9" name="Объект 5" descr="Диаграмма">
            <a:extLst>
              <a:ext uri="{FF2B5EF4-FFF2-40B4-BE49-F238E27FC236}">
                <a16:creationId xmlns:a16="http://schemas.microsoft.com/office/drawing/2014/main" xmlns="" id="{F16DF584-226C-4A7B-A3C3-731F45A4A8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772344545"/>
              </p:ext>
            </p:extLst>
          </p:nvPr>
        </p:nvGraphicFramePr>
        <p:xfrm>
          <a:off x="1222315" y="1717289"/>
          <a:ext cx="8635363" cy="47504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6DB30D50-1377-244D-A1A4-32FB836C1F3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 rtlCol="0"/>
          <a:lstStyle/>
          <a:p>
            <a:pPr rtl="0"/>
            <a:r>
              <a:rPr lang="ru-RU" dirty="0" smtClean="0"/>
              <a:t>01.02.2023</a:t>
            </a:r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A926C73-F226-914E-AC56-BF3172765F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 rtlCol="0"/>
          <a:lstStyle/>
          <a:p>
            <a:pPr rtl="0"/>
            <a:r>
              <a:rPr lang="ru-RU" dirty="0" smtClean="0"/>
              <a:t>Рак шейки матки. Проблемы </a:t>
            </a:r>
            <a:r>
              <a:rPr lang="ru-RU" dirty="0" err="1" smtClean="0"/>
              <a:t>онкоскрининга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0A86E01-62BB-5145-A6C3-515717DD32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ru-RU" smtClean="0"/>
              <a:pPr rtl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27386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96F75DE-8A44-4EC5-83C6-95BDDF10D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0"/>
            <a:ext cx="9779183" cy="1475509"/>
          </a:xfrm>
        </p:spPr>
        <p:txBody>
          <a:bodyPr rtlCol="0" anchor="ctr"/>
          <a:lstStyle/>
          <a:p>
            <a:pPr algn="ctr"/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3200" dirty="0" smtClean="0"/>
              <a:t>Структура заболеваемости злокачественными опухолями Ж/К 22</a:t>
            </a:r>
            <a:br>
              <a:rPr lang="ru-RU" sz="3200" dirty="0" smtClean="0"/>
            </a:br>
            <a:endParaRPr lang="ru-RU" sz="3200" dirty="0"/>
          </a:p>
        </p:txBody>
      </p:sp>
      <p:graphicFrame>
        <p:nvGraphicFramePr>
          <p:cNvPr id="4" name="Таблица 4">
            <a:extLst>
              <a:ext uri="{FF2B5EF4-FFF2-40B4-BE49-F238E27FC236}">
                <a16:creationId xmlns:a16="http://schemas.microsoft.com/office/drawing/2014/main" xmlns="" id="{403CD5FD-27C3-4342-BE41-F411CB8D69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2238588"/>
              </p:ext>
            </p:extLst>
          </p:nvPr>
        </p:nvGraphicFramePr>
        <p:xfrm>
          <a:off x="1159220" y="1208895"/>
          <a:ext cx="10162311" cy="5392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6435">
                  <a:extLst>
                    <a:ext uri="{9D8B030D-6E8A-4147-A177-3AD203B41FA5}">
                      <a16:colId xmlns:a16="http://schemas.microsoft.com/office/drawing/2014/main" xmlns="" val="1689330750"/>
                    </a:ext>
                  </a:extLst>
                </a:gridCol>
                <a:gridCol w="2535292">
                  <a:extLst>
                    <a:ext uri="{9D8B030D-6E8A-4147-A177-3AD203B41FA5}">
                      <a16:colId xmlns:a16="http://schemas.microsoft.com/office/drawing/2014/main" xmlns="" val="2660631934"/>
                    </a:ext>
                  </a:extLst>
                </a:gridCol>
                <a:gridCol w="2535292">
                  <a:extLst>
                    <a:ext uri="{9D8B030D-6E8A-4147-A177-3AD203B41FA5}">
                      <a16:colId xmlns:a16="http://schemas.microsoft.com/office/drawing/2014/main" xmlns="" val="3909717689"/>
                    </a:ext>
                  </a:extLst>
                </a:gridCol>
                <a:gridCol w="2535292">
                  <a:extLst>
                    <a:ext uri="{9D8B030D-6E8A-4147-A177-3AD203B41FA5}">
                      <a16:colId xmlns:a16="http://schemas.microsoft.com/office/drawing/2014/main" xmlns="" val="1603189107"/>
                    </a:ext>
                  </a:extLst>
                </a:gridCol>
              </a:tblGrid>
              <a:tr h="564149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ЗНО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2019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2020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202</a:t>
                      </a:r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479928716"/>
                  </a:ext>
                </a:extLst>
              </a:tr>
              <a:tr h="8212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Рак шейки матки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91443" marR="91443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u="none" dirty="0" smtClean="0">
                          <a:solidFill>
                            <a:srgbClr val="FF0000"/>
                          </a:solidFill>
                        </a:rPr>
                        <a:t>24 (27,3%)</a:t>
                      </a:r>
                      <a:endParaRPr lang="ru-RU" sz="2400" b="1" u="none" dirty="0">
                        <a:solidFill>
                          <a:srgbClr val="FF0000"/>
                        </a:solidFill>
                      </a:endParaRPr>
                    </a:p>
                  </a:txBody>
                  <a:tcPr marL="91443" marR="91443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</a:rPr>
                        <a:t>9 (18%)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FF0000"/>
                          </a:solidFill>
                        </a:rPr>
                        <a:t>28(32%)</a:t>
                      </a:r>
                      <a:endParaRPr lang="ru-RU" sz="2400" b="1" dirty="0">
                        <a:solidFill>
                          <a:srgbClr val="FF0000"/>
                        </a:solidFill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60208656"/>
                  </a:ext>
                </a:extLst>
              </a:tr>
              <a:tr h="4609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Рак вульвы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91443" marR="91443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u="none" dirty="0" smtClean="0">
                          <a:solidFill>
                            <a:schemeClr val="tx1"/>
                          </a:solidFill>
                        </a:rPr>
                        <a:t>5 (5,7%)</a:t>
                      </a:r>
                      <a:endParaRPr lang="ru-RU" sz="24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4 (8%)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2 (2,2%)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34243071"/>
                  </a:ext>
                </a:extLst>
              </a:tr>
              <a:tr h="4609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Рак тела матки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91443" marR="91443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u="none" dirty="0" smtClean="0">
                          <a:solidFill>
                            <a:schemeClr val="tx1"/>
                          </a:solidFill>
                        </a:rPr>
                        <a:t>43 (48,8%)</a:t>
                      </a:r>
                      <a:endParaRPr lang="ru-RU" sz="24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20 (40%)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32(36,7%)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0950325"/>
                  </a:ext>
                </a:extLst>
              </a:tr>
              <a:tr h="4609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Рак яичника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91443" marR="91443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u="none" dirty="0" smtClean="0">
                          <a:solidFill>
                            <a:schemeClr val="tx1"/>
                          </a:solidFill>
                        </a:rPr>
                        <a:t>11 (12,5%)</a:t>
                      </a:r>
                      <a:endParaRPr lang="ru-RU" sz="24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12 (24%)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12 (13,7%)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8212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Рак молочной железы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91443" marR="91443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u="none" dirty="0" smtClean="0">
                          <a:solidFill>
                            <a:schemeClr val="tx1"/>
                          </a:solidFill>
                        </a:rPr>
                        <a:t>5 (5,7%)</a:t>
                      </a:r>
                      <a:endParaRPr lang="ru-RU" sz="24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3 (6%)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5 (5,7%)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609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Рак мат. трубы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91443" marR="91443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u="none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ru-RU" sz="24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2 (4%)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1 (1,1%)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609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 marL="91443" marR="91443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u="none" dirty="0" smtClean="0">
                          <a:solidFill>
                            <a:schemeClr val="tx1"/>
                          </a:solidFill>
                        </a:rPr>
                        <a:t>88 (100%)</a:t>
                      </a:r>
                      <a:endParaRPr lang="ru-RU" sz="24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lang="ru-RU" sz="2400" b="1" baseline="0" dirty="0" smtClean="0">
                          <a:solidFill>
                            <a:schemeClr val="tx1"/>
                          </a:solidFill>
                        </a:rPr>
                        <a:t> (100%)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baseline="0" dirty="0" smtClean="0">
                          <a:solidFill>
                            <a:schemeClr val="tx1"/>
                          </a:solidFill>
                        </a:rPr>
                        <a:t>87(100%)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8296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Распространенность</a:t>
                      </a:r>
                    </a:p>
                  </a:txBody>
                  <a:tcPr marL="91443" marR="91443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u="none" dirty="0" smtClean="0">
                          <a:solidFill>
                            <a:schemeClr val="tx1"/>
                          </a:solidFill>
                        </a:rPr>
                        <a:t>0,4%</a:t>
                      </a:r>
                    </a:p>
                    <a:p>
                      <a:pPr algn="ctr"/>
                      <a:r>
                        <a:rPr lang="ru-RU" sz="2400" b="1" u="none" dirty="0" smtClean="0">
                          <a:solidFill>
                            <a:schemeClr val="tx1"/>
                          </a:solidFill>
                        </a:rPr>
                        <a:t>(88 от 23921)</a:t>
                      </a:r>
                      <a:endParaRPr lang="ru-RU" sz="2400" b="1" u="none" dirty="0">
                        <a:solidFill>
                          <a:schemeClr val="tx1"/>
                        </a:solidFill>
                      </a:endParaRPr>
                    </a:p>
                  </a:txBody>
                  <a:tcPr marL="91443" marR="91443" marT="0" marB="0"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0,2%</a:t>
                      </a: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(50 от 18630)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0,45 %</a:t>
                      </a: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(87 от 18957)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E809DF5-56B4-304A-8777-BB8576005AF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 rtlCol="0"/>
          <a:lstStyle/>
          <a:p>
            <a:pPr rtl="0"/>
            <a:r>
              <a:rPr lang="ru-RU" dirty="0" smtClean="0"/>
              <a:t>01.02.2023</a:t>
            </a:r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A79A912-225F-BE40-9F3E-025552444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 rtlCol="0"/>
          <a:lstStyle/>
          <a:p>
            <a:pPr rtl="0"/>
            <a:r>
              <a:rPr lang="ru-RU" dirty="0" smtClean="0"/>
              <a:t>Рак шейки матки. Проблемы </a:t>
            </a:r>
            <a:r>
              <a:rPr lang="ru-RU" dirty="0" err="1" smtClean="0"/>
              <a:t>онкоскрининга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0B6C709-8794-DF4E-A15C-6E648F09DD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ru-RU" smtClean="0"/>
              <a:pPr rtl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2917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D0B6389-2374-4677-B8BB-59410CCC3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>
            <a:normAutofit fontScale="90000"/>
          </a:bodyPr>
          <a:lstStyle/>
          <a:p>
            <a:pPr rtl="0"/>
            <a:r>
              <a:rPr lang="ru-RU" dirty="0" smtClean="0"/>
              <a:t>Основные задачи акушера-гинеколога</a:t>
            </a:r>
            <a:r>
              <a:rPr lang="ru-RU" dirty="0"/>
              <a:t> </a:t>
            </a:r>
          </a:p>
        </p:txBody>
      </p:sp>
      <p:graphicFrame>
        <p:nvGraphicFramePr>
          <p:cNvPr id="6" name="Объект 3" descr="Заполнитель временной шкалы ">
            <a:extLst>
              <a:ext uri="{FF2B5EF4-FFF2-40B4-BE49-F238E27FC236}">
                <a16:creationId xmlns:a16="http://schemas.microsoft.com/office/drawing/2014/main" xmlns="" id="{85168BDF-A0D9-4916-A9F9-41D8175A703C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xmlns="" val="1225313516"/>
              </p:ext>
            </p:extLst>
          </p:nvPr>
        </p:nvGraphicFramePr>
        <p:xfrm>
          <a:off x="1251312" y="1784195"/>
          <a:ext cx="9689375" cy="43712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Надпись 3">
            <a:extLst>
              <a:ext uri="{FF2B5EF4-FFF2-40B4-BE49-F238E27FC236}">
                <a16:creationId xmlns:a16="http://schemas.microsoft.com/office/drawing/2014/main" xmlns="" id="{9C0179B5-0800-154F-80F6-614473C055BD}"/>
              </a:ext>
            </a:extLst>
          </p:cNvPr>
          <p:cNvSpPr txBox="1"/>
          <p:nvPr/>
        </p:nvSpPr>
        <p:spPr>
          <a:xfrm>
            <a:off x="2265833" y="2451616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7" name="Надпись 6">
            <a:extLst>
              <a:ext uri="{FF2B5EF4-FFF2-40B4-BE49-F238E27FC236}">
                <a16:creationId xmlns:a16="http://schemas.microsoft.com/office/drawing/2014/main" xmlns="" id="{B468C313-80C0-8840-8702-F1084174C592}"/>
              </a:ext>
            </a:extLst>
          </p:cNvPr>
          <p:cNvSpPr txBox="1"/>
          <p:nvPr/>
        </p:nvSpPr>
        <p:spPr>
          <a:xfrm>
            <a:off x="4715916" y="240701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8" name="Надпись 7">
            <a:extLst>
              <a:ext uri="{FF2B5EF4-FFF2-40B4-BE49-F238E27FC236}">
                <a16:creationId xmlns:a16="http://schemas.microsoft.com/office/drawing/2014/main" xmlns="" id="{4E863C6B-1856-BC43-A090-B182EAB34EB8}"/>
              </a:ext>
            </a:extLst>
          </p:cNvPr>
          <p:cNvSpPr txBox="1"/>
          <p:nvPr/>
        </p:nvSpPr>
        <p:spPr>
          <a:xfrm>
            <a:off x="7136969" y="2473918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9" name="Надпись 8">
            <a:extLst>
              <a:ext uri="{FF2B5EF4-FFF2-40B4-BE49-F238E27FC236}">
                <a16:creationId xmlns:a16="http://schemas.microsoft.com/office/drawing/2014/main" xmlns="" id="{3AE770E3-D227-CD4E-83C4-44744E774884}"/>
              </a:ext>
            </a:extLst>
          </p:cNvPr>
          <p:cNvSpPr txBox="1"/>
          <p:nvPr/>
        </p:nvSpPr>
        <p:spPr>
          <a:xfrm>
            <a:off x="9558023" y="2473919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3FE88D32-0135-7B4F-AD5F-EA1673D467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</p:spPr>
        <p:txBody>
          <a:bodyPr rtlCol="0"/>
          <a:lstStyle/>
          <a:p>
            <a:pPr rtl="0"/>
            <a:r>
              <a:rPr lang="ru-RU" dirty="0" smtClean="0"/>
              <a:t>01.02.2023	</a:t>
            </a:r>
            <a:endParaRPr lang="ru-RU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xmlns="" id="{EBF4ECF3-F211-3447-AF95-22487182EE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ru-RU" dirty="0" smtClean="0"/>
              <a:t>Рак шейки матки. Проблемы </a:t>
            </a:r>
            <a:r>
              <a:rPr lang="ru-RU" dirty="0" err="1" smtClean="0"/>
              <a:t>онкоскрининга</a:t>
            </a:r>
            <a:r>
              <a:rPr lang="ru-RU" dirty="0" smtClean="0"/>
              <a:t>..</a:t>
            </a:r>
            <a:endParaRPr lang="ru-RU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xmlns="" id="{6308D1AB-33EC-174A-AFF4-6B9718A863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ru-RU" smtClean="0"/>
              <a:pPr rtl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00209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8721" y="1547445"/>
            <a:ext cx="8594558" cy="4360985"/>
          </a:xfrm>
        </p:spPr>
        <p:txBody>
          <a:bodyPr/>
          <a:lstStyle/>
          <a:p>
            <a:pPr algn="l"/>
            <a:r>
              <a:rPr lang="ru-RU" sz="4000" dirty="0" smtClean="0">
                <a:solidFill>
                  <a:srgbClr val="002060"/>
                </a:solidFill>
              </a:rPr>
              <a:t>Раннее начало половой жизни</a:t>
            </a:r>
            <a:br>
              <a:rPr lang="ru-RU" sz="4000" dirty="0" smtClean="0">
                <a:solidFill>
                  <a:srgbClr val="002060"/>
                </a:solidFill>
              </a:rPr>
            </a:br>
            <a:r>
              <a:rPr lang="ru-RU" sz="4000" dirty="0" smtClean="0">
                <a:solidFill>
                  <a:srgbClr val="002060"/>
                </a:solidFill>
              </a:rPr>
              <a:t>Частая смена половых партнеров</a:t>
            </a:r>
            <a:br>
              <a:rPr lang="ru-RU" sz="4000" dirty="0" smtClean="0">
                <a:solidFill>
                  <a:srgbClr val="002060"/>
                </a:solidFill>
              </a:rPr>
            </a:br>
            <a:r>
              <a:rPr lang="ru-RU" sz="4000" dirty="0" smtClean="0">
                <a:solidFill>
                  <a:srgbClr val="002060"/>
                </a:solidFill>
              </a:rPr>
              <a:t>Отказ от контрацепции барьерного типа</a:t>
            </a:r>
            <a:br>
              <a:rPr lang="ru-RU" sz="4000" dirty="0" smtClean="0">
                <a:solidFill>
                  <a:srgbClr val="002060"/>
                </a:solidFill>
              </a:rPr>
            </a:br>
            <a:r>
              <a:rPr lang="ru-RU" sz="4000" dirty="0" smtClean="0">
                <a:solidFill>
                  <a:srgbClr val="002060"/>
                </a:solidFill>
              </a:rPr>
              <a:t>Курение</a:t>
            </a:r>
            <a:br>
              <a:rPr lang="ru-RU" sz="4000" dirty="0" smtClean="0">
                <a:solidFill>
                  <a:srgbClr val="002060"/>
                </a:solidFill>
              </a:rPr>
            </a:br>
            <a:r>
              <a:rPr lang="ru-RU" sz="4000" dirty="0" err="1" smtClean="0">
                <a:solidFill>
                  <a:srgbClr val="002060"/>
                </a:solidFill>
              </a:rPr>
              <a:t>Иммуносупрессия</a:t>
            </a:r>
            <a:r>
              <a:rPr lang="ru-RU" sz="4000" dirty="0" smtClean="0">
                <a:solidFill>
                  <a:srgbClr val="002060"/>
                </a:solidFill>
              </a:rPr>
              <a:t/>
            </a:r>
            <a:br>
              <a:rPr lang="ru-RU" sz="4000" dirty="0" smtClean="0">
                <a:solidFill>
                  <a:srgbClr val="002060"/>
                </a:solidFill>
              </a:rPr>
            </a:br>
            <a:r>
              <a:rPr lang="ru-RU" sz="4000" dirty="0" smtClean="0">
                <a:solidFill>
                  <a:srgbClr val="002060"/>
                </a:solidFill>
              </a:rPr>
              <a:t>Возможно наличие ИППП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>
          <a:xfrm>
            <a:off x="2858453" y="562708"/>
            <a:ext cx="5708772" cy="742340"/>
          </a:xfrm>
        </p:spPr>
        <p:txBody>
          <a:bodyPr/>
          <a:lstStyle/>
          <a:p>
            <a:pPr algn="ctr"/>
            <a:r>
              <a:rPr lang="ru-RU" sz="4000" dirty="0" smtClean="0">
                <a:solidFill>
                  <a:srgbClr val="002060"/>
                </a:solidFill>
              </a:rPr>
              <a:t>Факторы риска 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noProof="0" dirty="0" smtClean="0"/>
              <a:t>01.02.2023</a:t>
            </a:r>
            <a:endParaRPr lang="ru-RU" noProof="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noProof="0" dirty="0" smtClean="0"/>
              <a:t>Рак шейки матки. Проблемы </a:t>
            </a:r>
            <a:r>
              <a:rPr lang="ru-RU" noProof="0" dirty="0" err="1" smtClean="0"/>
              <a:t>онкоскрининга</a:t>
            </a:r>
            <a:r>
              <a:rPr lang="ru-RU" noProof="0" dirty="0" smtClean="0"/>
              <a:t>.</a:t>
            </a:r>
            <a:endParaRPr lang="ru-RU" noProof="0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ru-RU" noProof="0" smtClean="0"/>
              <a:pPr/>
              <a:t>9</a:t>
            </a:fld>
            <a:endParaRPr lang="ru-RU" noProof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7492" y="381001"/>
            <a:ext cx="9779183" cy="997634"/>
          </a:xfrm>
        </p:spPr>
        <p:txBody>
          <a:bodyPr/>
          <a:lstStyle/>
          <a:p>
            <a:r>
              <a:rPr lang="ru-RU" sz="4000" dirty="0" smtClean="0">
                <a:solidFill>
                  <a:schemeClr val="tx1"/>
                </a:solidFill>
              </a:rPr>
              <a:t>Количество впервые выявленных неоплазий </a:t>
            </a:r>
            <a:r>
              <a:rPr lang="ru-RU" sz="4000" dirty="0" err="1" smtClean="0">
                <a:solidFill>
                  <a:schemeClr val="tx1"/>
                </a:solidFill>
              </a:rPr>
              <a:t>ш</a:t>
            </a:r>
            <a:r>
              <a:rPr lang="ru-RU" sz="4000" dirty="0" smtClean="0">
                <a:solidFill>
                  <a:schemeClr val="tx1"/>
                </a:solidFill>
              </a:rPr>
              <a:t>/м в ж/к22</a:t>
            </a:r>
            <a:endParaRPr lang="ru-RU" sz="4000" dirty="0">
              <a:solidFill>
                <a:schemeClr val="tx1"/>
              </a:solidFill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1166813" y="1533377"/>
          <a:ext cx="9780585" cy="46142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6117"/>
                <a:gridCol w="1956117"/>
                <a:gridCol w="1956117"/>
                <a:gridCol w="1956117"/>
                <a:gridCol w="1956117"/>
              </a:tblGrid>
              <a:tr h="659172">
                <a:tc gridSpan="2">
                  <a:txBody>
                    <a:bodyPr/>
                    <a:lstStyle/>
                    <a:p>
                      <a:endParaRPr lang="ru-RU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ysClr val="windowText" lastClr="000000"/>
                          </a:solidFill>
                        </a:rPr>
                        <a:t>2019</a:t>
                      </a:r>
                      <a:endParaRPr lang="ru-RU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ysClr val="windowText" lastClr="000000"/>
                          </a:solidFill>
                        </a:rPr>
                        <a:t>2020</a:t>
                      </a:r>
                      <a:endParaRPr lang="ru-RU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ysClr val="windowText" lastClr="000000"/>
                          </a:solidFill>
                        </a:rPr>
                        <a:t>202</a:t>
                      </a:r>
                      <a:r>
                        <a:rPr lang="ru-RU" sz="240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/>
                </a:tc>
              </a:tr>
              <a:tr h="65917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ysClr val="windowText" lastClr="000000"/>
                          </a:solidFill>
                        </a:rPr>
                        <a:t>LSIL</a:t>
                      </a:r>
                      <a:endParaRPr lang="ru-RU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ysClr val="windowText" lastClr="000000"/>
                          </a:solidFill>
                        </a:rPr>
                        <a:t>CIN I</a:t>
                      </a:r>
                      <a:endParaRPr lang="ru-RU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ysClr val="windowText" lastClr="000000"/>
                          </a:solidFill>
                        </a:rPr>
                        <a:t>81 (38,2%)</a:t>
                      </a:r>
                    </a:p>
                  </a:txBody>
                  <a:tcPr marL="68579" marR="68579" marT="0" marB="0" anchor="ctr" horzOverflow="overflow"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ysClr val="windowText" lastClr="000000"/>
                          </a:solidFill>
                        </a:rPr>
                        <a:t>65</a:t>
                      </a:r>
                      <a:r>
                        <a:rPr lang="ru-RU" sz="2400" b="1" baseline="0" dirty="0">
                          <a:solidFill>
                            <a:sysClr val="windowText" lastClr="000000"/>
                          </a:solidFill>
                        </a:rPr>
                        <a:t> (38,5%)</a:t>
                      </a:r>
                      <a:endParaRPr lang="ru-RU" sz="2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baseline="0" dirty="0">
                          <a:solidFill>
                            <a:sysClr val="windowText" lastClr="000000"/>
                          </a:solidFill>
                        </a:rPr>
                        <a:t>82 (39,8%)</a:t>
                      </a:r>
                      <a:endParaRPr lang="ru-RU" sz="2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</a:tr>
              <a:tr h="659172">
                <a:tc rowSpan="3"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ysClr val="windowText" lastClr="000000"/>
                          </a:solidFill>
                        </a:rPr>
                        <a:t>HSIL</a:t>
                      </a:r>
                      <a:endParaRPr lang="ru-RU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ysClr val="windowText" lastClr="000000"/>
                          </a:solidFill>
                        </a:rPr>
                        <a:t>CIN II</a:t>
                      </a:r>
                      <a:endParaRPr lang="ru-RU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ysClr val="windowText" lastClr="000000"/>
                          </a:solidFill>
                        </a:rPr>
                        <a:t>63 (30%)</a:t>
                      </a:r>
                    </a:p>
                  </a:txBody>
                  <a:tcPr marL="68579" marR="68579" marT="0" marB="0" anchor="ctr" horzOverflow="overflow"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ysClr val="windowText" lastClr="000000"/>
                          </a:solidFill>
                        </a:rPr>
                        <a:t>44</a:t>
                      </a:r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 (</a:t>
                      </a:r>
                      <a:r>
                        <a:rPr lang="ru-RU" sz="2400" b="1" dirty="0">
                          <a:solidFill>
                            <a:sysClr val="windowText" lastClr="000000"/>
                          </a:solidFill>
                        </a:rPr>
                        <a:t>26</a:t>
                      </a:r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%)</a:t>
                      </a:r>
                      <a:endParaRPr lang="ru-RU" sz="2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ysClr val="windowText" lastClr="000000"/>
                          </a:solidFill>
                        </a:rPr>
                        <a:t>60</a:t>
                      </a:r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 (</a:t>
                      </a:r>
                      <a:r>
                        <a:rPr lang="ru-RU" sz="2400" b="1" dirty="0">
                          <a:solidFill>
                            <a:sysClr val="windowText" lastClr="000000"/>
                          </a:solidFill>
                        </a:rPr>
                        <a:t>29</a:t>
                      </a:r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%)</a:t>
                      </a:r>
                      <a:endParaRPr lang="ru-RU" sz="2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</a:tr>
              <a:tr h="65917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ysClr val="windowText" lastClr="000000"/>
                          </a:solidFill>
                        </a:rPr>
                        <a:t>CIN III</a:t>
                      </a:r>
                      <a:endParaRPr lang="ru-RU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ysClr val="windowText" lastClr="000000"/>
                          </a:solidFill>
                        </a:rPr>
                        <a:t>59 (28%)</a:t>
                      </a:r>
                    </a:p>
                  </a:txBody>
                  <a:tcPr marL="68579" marR="68579" marT="0" marB="0" anchor="ctr" horzOverflow="overflow"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ysClr val="windowText" lastClr="000000"/>
                          </a:solidFill>
                        </a:rPr>
                        <a:t>50</a:t>
                      </a:r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 (</a:t>
                      </a:r>
                      <a:r>
                        <a:rPr lang="ru-RU" sz="2400" b="1" dirty="0">
                          <a:solidFill>
                            <a:sysClr val="windowText" lastClr="000000"/>
                          </a:solidFill>
                        </a:rPr>
                        <a:t>29,6%</a:t>
                      </a:r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ru-RU" sz="2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ysClr val="windowText" lastClr="000000"/>
                          </a:solidFill>
                        </a:rPr>
                        <a:t>55</a:t>
                      </a:r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 (</a:t>
                      </a:r>
                      <a:r>
                        <a:rPr lang="ru-RU" sz="2400" b="1" dirty="0">
                          <a:solidFill>
                            <a:sysClr val="windowText" lastClr="000000"/>
                          </a:solidFill>
                        </a:rPr>
                        <a:t>26,69%</a:t>
                      </a:r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)</a:t>
                      </a:r>
                      <a:endParaRPr lang="ru-RU" sz="2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</a:tr>
              <a:tr h="65917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ysClr val="windowText" lastClr="000000"/>
                          </a:solidFill>
                        </a:rPr>
                        <a:t>Ca in situ</a:t>
                      </a:r>
                      <a:endParaRPr lang="ru-RU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ysClr val="windowText" lastClr="000000"/>
                          </a:solidFill>
                        </a:rPr>
                        <a:t>6 (2,4%)</a:t>
                      </a:r>
                    </a:p>
                  </a:txBody>
                  <a:tcPr marL="68579" marR="68579" marT="0" marB="0" anchor="ctr" horzOverflow="overflow"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  <a:r>
                        <a:rPr lang="ru-RU" sz="2400" b="1" dirty="0">
                          <a:solidFill>
                            <a:sysClr val="windowText" lastClr="000000"/>
                          </a:solidFill>
                        </a:rPr>
                        <a:t> (5,9%)</a:t>
                      </a:r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endParaRPr lang="ru-RU" sz="2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ysClr val="windowText" lastClr="000000"/>
                          </a:solidFill>
                        </a:rPr>
                        <a:t>7 (3,39%)</a:t>
                      </a:r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endParaRPr lang="ru-RU" sz="2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</a:tr>
              <a:tr h="659172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ysClr val="windowText" lastClr="000000"/>
                          </a:solidFill>
                        </a:rPr>
                        <a:t>VIN</a:t>
                      </a:r>
                      <a:endParaRPr lang="ru-RU" sz="24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ysClr val="windowText" lastClr="000000"/>
                          </a:solidFill>
                        </a:rPr>
                        <a:t>3 (1,4%)</a:t>
                      </a:r>
                    </a:p>
                  </a:txBody>
                  <a:tcPr marL="68579" marR="68579" marT="0" marB="0" anchor="ctr" horzOverflow="overflow"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ysClr val="windowText" lastClr="000000"/>
                          </a:solidFill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r>
                        <a:rPr lang="ru-RU" sz="2400" b="1" baseline="0" dirty="0">
                          <a:solidFill>
                            <a:sysClr val="windowText" lastClr="000000"/>
                          </a:solidFill>
                        </a:rPr>
                        <a:t> (0,97)</a:t>
                      </a:r>
                      <a:endParaRPr lang="ru-RU" sz="2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</a:tr>
              <a:tr h="659172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ysClr val="windowText" lastClr="000000"/>
                          </a:solidFill>
                        </a:rPr>
                        <a:t>Всего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212</a:t>
                      </a:r>
                      <a:r>
                        <a:rPr lang="ru-RU" sz="2400" b="1" dirty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(100%)</a:t>
                      </a:r>
                      <a:endParaRPr lang="ru-RU" sz="2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marL="68579" marR="68579" marT="0" marB="0" anchor="ctr" horzOverflow="overflow"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ysClr val="windowText" lastClr="000000"/>
                          </a:solidFill>
                        </a:rPr>
                        <a:t>169</a:t>
                      </a:r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 (100%)</a:t>
                      </a:r>
                      <a:endParaRPr lang="ru-RU" sz="2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solidFill>
                            <a:sysClr val="windowText" lastClr="000000"/>
                          </a:solidFill>
                        </a:rPr>
                        <a:t>206</a:t>
                      </a:r>
                      <a:r>
                        <a:rPr lang="en-US" sz="2400" b="1" dirty="0">
                          <a:solidFill>
                            <a:sysClr val="windowText" lastClr="000000"/>
                          </a:solidFill>
                        </a:rPr>
                        <a:t> (100%)</a:t>
                      </a:r>
                      <a:endParaRPr lang="ru-RU" sz="24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ru-RU" noProof="0" dirty="0" smtClean="0"/>
              <a:t>01.02.2023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noProof="0" dirty="0" smtClean="0"/>
              <a:t>Рак шейки матки. Проблемы </a:t>
            </a:r>
            <a:r>
              <a:rPr lang="ru-RU" noProof="0" dirty="0" err="1" smtClean="0"/>
              <a:t>онкоскрининга</a:t>
            </a:r>
            <a:r>
              <a:rPr lang="ru-RU" noProof="0" dirty="0" smtClean="0"/>
              <a:t>.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ru-RU" noProof="0" smtClean="0"/>
              <a:pPr/>
              <a:t>10</a:t>
            </a:fld>
            <a:endParaRPr lang="ru-RU" noProof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12DF434-28DB-4621-A497-D62C41CE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/>
          <a:lstStyle/>
          <a:p>
            <a:pPr rtl="0"/>
            <a:r>
              <a:rPr lang="ru-RU" dirty="0" smtClean="0"/>
              <a:t>Стратегии цитологического скрининга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2788C46-D0BC-4307-AE55-7601A139E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1628079"/>
            <a:ext cx="9779182" cy="4772722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>
              <a:buFont typeface="Wingdings" pitchFamily="2" charset="2"/>
              <a:buChar char="q"/>
            </a:pPr>
            <a:r>
              <a:rPr lang="ru-RU" dirty="0" smtClean="0"/>
              <a:t>Начало скрининга – 21 год (возможно раньше при пол жизни более 3лет)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Конец скрининга – 65 лет (при условии предыдущего адекватного скрининга в течение 10 лет и отсутствии в течение 20 лет – CIN II)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21-29 лет – цитологическое исследование микропрепарата шейки матки не реже 1 раза в 3 года.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30-65 лет – цитологическое исследование микропрепарата шейки матки + ВПЧ не реже 1 раза в 5 лет.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Эффективный скрининг – широта охвата не менее 70%</a:t>
            </a:r>
            <a:r>
              <a:rPr lang="en-US" dirty="0" smtClean="0"/>
              <a:t>.</a:t>
            </a:r>
          </a:p>
          <a:p>
            <a:r>
              <a:rPr lang="ru-RU" dirty="0" smtClean="0"/>
              <a:t>Информативность скрининга – 68,9%</a:t>
            </a:r>
          </a:p>
          <a:p>
            <a:pPr rtl="0"/>
            <a:endParaRPr lang="ru-RU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739303D-13C0-6A41-947A-F998CC47B3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</p:spPr>
        <p:txBody>
          <a:bodyPr rtlCol="0"/>
          <a:lstStyle/>
          <a:p>
            <a:pPr rtl="0"/>
            <a:r>
              <a:rPr lang="ru-RU" dirty="0" smtClean="0"/>
              <a:t>01.02.2023	</a:t>
            </a:r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209FEB4-4C5C-EB43-9696-7B42453DB7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17785" y="6356350"/>
            <a:ext cx="8159261" cy="365125"/>
          </a:xfrm>
        </p:spPr>
        <p:txBody>
          <a:bodyPr rtlCol="0"/>
          <a:lstStyle/>
          <a:p>
            <a:pPr rtl="0"/>
            <a:r>
              <a:rPr lang="ru-RU" sz="1400" dirty="0" smtClean="0">
                <a:solidFill>
                  <a:schemeClr val="tx1"/>
                </a:solidFill>
              </a:rPr>
              <a:t>Клинические рекомендации Цервикальная </a:t>
            </a:r>
            <a:r>
              <a:rPr lang="ru-RU" sz="1400" dirty="0" err="1" smtClean="0">
                <a:solidFill>
                  <a:schemeClr val="tx1"/>
                </a:solidFill>
              </a:rPr>
              <a:t>интраэпителиальная</a:t>
            </a:r>
            <a:r>
              <a:rPr lang="ru-RU" sz="1400" dirty="0" smtClean="0">
                <a:solidFill>
                  <a:schemeClr val="tx1"/>
                </a:solidFill>
              </a:rPr>
              <a:t> неоплазия эрозия и </a:t>
            </a:r>
            <a:r>
              <a:rPr lang="ru-RU" sz="1400" dirty="0" err="1" smtClean="0">
                <a:solidFill>
                  <a:schemeClr val="tx1"/>
                </a:solidFill>
              </a:rPr>
              <a:t>эктропион</a:t>
            </a:r>
            <a:r>
              <a:rPr lang="ru-RU" sz="1400" dirty="0" smtClean="0">
                <a:solidFill>
                  <a:schemeClr val="tx1"/>
                </a:solidFill>
              </a:rPr>
              <a:t> шейки маки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0D470D0-6D64-5E42-9515-048F8779C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ru-RU" smtClean="0"/>
              <a:pPr rtl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5608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5462" y="182881"/>
            <a:ext cx="9214463" cy="15615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/>
          <a:lstStyle/>
          <a:p>
            <a:r>
              <a:rPr lang="ru-RU" sz="4000" dirty="0" smtClean="0">
                <a:solidFill>
                  <a:srgbClr val="0070C0"/>
                </a:solidFill>
              </a:rPr>
              <a:t>Основной инструмент скрининга – цитологическое исследование</a:t>
            </a:r>
            <a:endParaRPr lang="ru-RU" sz="4000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15925" y="1420837"/>
            <a:ext cx="8201466" cy="5219114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Невысокая чувствительность для </a:t>
            </a:r>
            <a:r>
              <a:rPr lang="en-US" dirty="0" smtClean="0">
                <a:solidFill>
                  <a:schemeClr val="tx1"/>
                </a:solidFill>
              </a:rPr>
              <a:t>CIN II+</a:t>
            </a:r>
            <a:r>
              <a:rPr lang="ru-RU" dirty="0" smtClean="0">
                <a:solidFill>
                  <a:schemeClr val="tx1"/>
                </a:solidFill>
              </a:rPr>
              <a:t> (чувствительность – 68,9%, специфичность – 97,2%)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Низкая </a:t>
            </a:r>
            <a:r>
              <a:rPr lang="ru-RU" dirty="0" err="1" smtClean="0">
                <a:solidFill>
                  <a:schemeClr val="tx1"/>
                </a:solidFill>
              </a:rPr>
              <a:t>воспроизводимость</a:t>
            </a:r>
            <a:r>
              <a:rPr lang="ru-RU" dirty="0" smtClean="0">
                <a:solidFill>
                  <a:schemeClr val="tx1"/>
                </a:solidFill>
              </a:rPr>
              <a:t> результатов повторных мазков, взятых течение 1,5 мес. после первичных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>
                <a:solidFill>
                  <a:schemeClr val="tx1"/>
                </a:solidFill>
              </a:rPr>
              <a:t>Около 10% мазков являются неадекватными, что связано с неправильной техникой забора материала и приготовления препарата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96F75DE-8A44-4EC5-83C6-95BDDF10D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0"/>
            <a:ext cx="9779183" cy="1475509"/>
          </a:xfrm>
        </p:spPr>
        <p:txBody>
          <a:bodyPr rtlCol="0" anchor="ctr"/>
          <a:lstStyle/>
          <a:p>
            <a:pPr algn="ctr"/>
            <a:r>
              <a:rPr lang="ru-RU" sz="4000" dirty="0" smtClean="0"/>
              <a:t>Цитологический скрининг «Женская консультация №22»</a:t>
            </a:r>
            <a:endParaRPr lang="ru-RU" sz="3200" dirty="0"/>
          </a:p>
        </p:txBody>
      </p:sp>
      <p:graphicFrame>
        <p:nvGraphicFramePr>
          <p:cNvPr id="4" name="Таблица 4">
            <a:extLst>
              <a:ext uri="{FF2B5EF4-FFF2-40B4-BE49-F238E27FC236}">
                <a16:creationId xmlns:a16="http://schemas.microsoft.com/office/drawing/2014/main" xmlns="" id="{403CD5FD-27C3-4342-BE41-F411CB8D69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2238588"/>
              </p:ext>
            </p:extLst>
          </p:nvPr>
        </p:nvGraphicFramePr>
        <p:xfrm>
          <a:off x="1155789" y="1599258"/>
          <a:ext cx="10162311" cy="47312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6435">
                  <a:extLst>
                    <a:ext uri="{9D8B030D-6E8A-4147-A177-3AD203B41FA5}">
                      <a16:colId xmlns:a16="http://schemas.microsoft.com/office/drawing/2014/main" xmlns="" val="1689330750"/>
                    </a:ext>
                  </a:extLst>
                </a:gridCol>
                <a:gridCol w="2535292">
                  <a:extLst>
                    <a:ext uri="{9D8B030D-6E8A-4147-A177-3AD203B41FA5}">
                      <a16:colId xmlns:a16="http://schemas.microsoft.com/office/drawing/2014/main" xmlns="" val="2660631934"/>
                    </a:ext>
                  </a:extLst>
                </a:gridCol>
                <a:gridCol w="2535292">
                  <a:extLst>
                    <a:ext uri="{9D8B030D-6E8A-4147-A177-3AD203B41FA5}">
                      <a16:colId xmlns:a16="http://schemas.microsoft.com/office/drawing/2014/main" xmlns="" val="3909717689"/>
                    </a:ext>
                  </a:extLst>
                </a:gridCol>
                <a:gridCol w="2535292">
                  <a:extLst>
                    <a:ext uri="{9D8B030D-6E8A-4147-A177-3AD203B41FA5}">
                      <a16:colId xmlns:a16="http://schemas.microsoft.com/office/drawing/2014/main" xmlns="" val="1603189107"/>
                    </a:ext>
                  </a:extLst>
                </a:gridCol>
              </a:tblGrid>
              <a:tr h="161171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Качество забора мазков и информативность цитологического исследования</a:t>
                      </a:r>
                    </a:p>
                  </a:txBody>
                  <a:tcPr marL="59041" marR="59041" marT="29520" marB="2952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2019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2020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202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479928716"/>
                  </a:ext>
                </a:extLst>
              </a:tr>
              <a:tr h="7086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Полноценный,</a:t>
                      </a:r>
                      <a:r>
                        <a:rPr lang="ru-RU" sz="2000" baseline="0" dirty="0">
                          <a:solidFill>
                            <a:schemeClr val="tx1"/>
                          </a:solidFill>
                        </a:rPr>
                        <a:t> информативный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marL="59041" marR="59041" marT="29520" marB="2952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20166</a:t>
                      </a:r>
                    </a:p>
                    <a:p>
                      <a:pPr algn="ctr"/>
                      <a:r>
                        <a:rPr lang="ru-RU" sz="2000" dirty="0"/>
                        <a:t>(84,3%)</a:t>
                      </a:r>
                    </a:p>
                  </a:txBody>
                  <a:tcPr marL="59035" marR="59035" marT="29521" marB="29521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16343 </a:t>
                      </a:r>
                    </a:p>
                    <a:p>
                      <a:pPr algn="ctr"/>
                      <a:r>
                        <a:rPr lang="ru-RU" sz="2000" dirty="0"/>
                        <a:t>(87,7%)</a:t>
                      </a:r>
                    </a:p>
                  </a:txBody>
                  <a:tcPr marL="59041" marR="59041" marT="29520" marB="2952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16619</a:t>
                      </a:r>
                    </a:p>
                    <a:p>
                      <a:pPr algn="ctr"/>
                      <a:r>
                        <a:rPr lang="ru-RU" sz="2000" dirty="0"/>
                        <a:t>(87,66%)</a:t>
                      </a:r>
                    </a:p>
                  </a:txBody>
                  <a:tcPr marL="59041" marR="59041" marT="29520" marB="2952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60208656"/>
                  </a:ext>
                </a:extLst>
              </a:tr>
              <a:tr h="99363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Неполноценный</a:t>
                      </a:r>
                      <a:r>
                        <a:rPr lang="ru-RU" sz="2000" baseline="0" dirty="0">
                          <a:solidFill>
                            <a:schemeClr val="tx1"/>
                          </a:solidFill>
                        </a:rPr>
                        <a:t> (нет железистого эпителия)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marL="59041" marR="59041" marT="29520" marB="2952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3664</a:t>
                      </a:r>
                    </a:p>
                    <a:p>
                      <a:pPr algn="ctr"/>
                      <a:r>
                        <a:rPr lang="ru-RU" sz="2000" dirty="0"/>
                        <a:t>(15,3%)</a:t>
                      </a:r>
                    </a:p>
                  </a:txBody>
                  <a:tcPr marL="59035" marR="59035" marT="29521" marB="29521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2218 </a:t>
                      </a:r>
                    </a:p>
                    <a:p>
                      <a:pPr algn="ctr"/>
                      <a:r>
                        <a:rPr lang="ru-RU" sz="2000" dirty="0"/>
                        <a:t>(11,9%)</a:t>
                      </a:r>
                    </a:p>
                  </a:txBody>
                  <a:tcPr marL="59041" marR="59041" marT="29520" marB="2952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2199</a:t>
                      </a:r>
                    </a:p>
                    <a:p>
                      <a:pPr algn="ctr"/>
                      <a:r>
                        <a:rPr lang="ru-RU" sz="2000" dirty="0"/>
                        <a:t>(11,59%)</a:t>
                      </a:r>
                    </a:p>
                  </a:txBody>
                  <a:tcPr marL="59041" marR="59041" marT="29520" marB="2952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34243071"/>
                  </a:ext>
                </a:extLst>
              </a:tr>
              <a:tr h="7086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Неинформативный</a:t>
                      </a:r>
                    </a:p>
                  </a:txBody>
                  <a:tcPr marL="59041" marR="59041" marT="29520" marB="2952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n>
                            <a:solidFill>
                              <a:srgbClr val="FF0000"/>
                            </a:solidFill>
                          </a:ln>
                        </a:rPr>
                        <a:t>91</a:t>
                      </a:r>
                    </a:p>
                    <a:p>
                      <a:pPr algn="ctr"/>
                      <a:r>
                        <a:rPr lang="ru-RU" sz="2000" dirty="0">
                          <a:ln>
                            <a:solidFill>
                              <a:srgbClr val="FF0000"/>
                            </a:solidFill>
                          </a:ln>
                        </a:rPr>
                        <a:t>(0,4%)</a:t>
                      </a:r>
                      <a:endParaRPr lang="ru-RU" sz="2000" dirty="0">
                        <a:ln>
                          <a:solidFill>
                            <a:srgbClr val="FF0000"/>
                          </a:solidFill>
                        </a:ln>
                        <a:solidFill>
                          <a:srgbClr val="FF0000"/>
                        </a:solidFill>
                      </a:endParaRPr>
                    </a:p>
                  </a:txBody>
                  <a:tcPr marL="59035" marR="59035" marT="29521" marB="29521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n>
                            <a:solidFill>
                              <a:srgbClr val="FF0000"/>
                            </a:solidFill>
                          </a:ln>
                        </a:rPr>
                        <a:t>69 </a:t>
                      </a:r>
                    </a:p>
                    <a:p>
                      <a:pPr algn="ctr"/>
                      <a:r>
                        <a:rPr lang="ru-RU" sz="2000" dirty="0">
                          <a:ln>
                            <a:solidFill>
                              <a:srgbClr val="FF0000"/>
                            </a:solidFill>
                          </a:ln>
                        </a:rPr>
                        <a:t>(0,37%)</a:t>
                      </a:r>
                    </a:p>
                  </a:txBody>
                  <a:tcPr marL="59041" marR="59041" marT="29520" marB="2952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n>
                            <a:solidFill>
                              <a:srgbClr val="FF0000"/>
                            </a:solidFill>
                          </a:ln>
                        </a:rPr>
                        <a:t>139</a:t>
                      </a:r>
                    </a:p>
                    <a:p>
                      <a:pPr algn="ctr"/>
                      <a:r>
                        <a:rPr lang="ru-RU" sz="2000" dirty="0">
                          <a:ln>
                            <a:solidFill>
                              <a:srgbClr val="FF0000"/>
                            </a:solidFill>
                          </a:ln>
                        </a:rPr>
                        <a:t>(0,73%)</a:t>
                      </a:r>
                    </a:p>
                  </a:txBody>
                  <a:tcPr marL="59041" marR="59041" marT="29520" marB="2952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0950325"/>
                  </a:ext>
                </a:extLst>
              </a:tr>
              <a:tr h="70862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Всего</a:t>
                      </a:r>
                    </a:p>
                  </a:txBody>
                  <a:tcPr marL="59041" marR="59041" marT="29520" marB="2952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23921</a:t>
                      </a:r>
                    </a:p>
                  </a:txBody>
                  <a:tcPr marL="59035" marR="59035" marT="29521" marB="29521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18630</a:t>
                      </a:r>
                    </a:p>
                  </a:txBody>
                  <a:tcPr marL="59041" marR="59041" marT="29520" marB="2952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18957</a:t>
                      </a:r>
                    </a:p>
                  </a:txBody>
                  <a:tcPr marL="59041" marR="59041" marT="29520" marB="2952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E809DF5-56B4-304A-8777-BB8576005AF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 rtlCol="0"/>
          <a:lstStyle/>
          <a:p>
            <a:pPr rtl="0"/>
            <a:r>
              <a:rPr lang="ru-RU" dirty="0" smtClean="0"/>
              <a:t>01.02.2023</a:t>
            </a:r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A79A912-225F-BE40-9F3E-025552444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 rtlCol="0"/>
          <a:lstStyle/>
          <a:p>
            <a:pPr rtl="0"/>
            <a:r>
              <a:rPr lang="ru-RU" dirty="0" smtClean="0"/>
              <a:t>Рак шейки матки. Проблемы </a:t>
            </a:r>
            <a:r>
              <a:rPr lang="ru-RU" dirty="0" err="1" smtClean="0"/>
              <a:t>онкоскрининга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0B6C709-8794-DF4E-A15C-6E648F09DD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294A09A9-5501-47C1-A89A-A340965A2BE2}" type="slidenum">
              <a:rPr lang="ru-RU" smtClean="0"/>
              <a:pPr rtl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2917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Около 30% дисплазий диагностируется путем биопсии при нормальной цитологической картине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noProof="0" dirty="0" smtClean="0"/>
              <a:t>01.02.2023</a:t>
            </a:r>
            <a:endParaRPr lang="ru-RU" noProof="0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Рак шейки матки. Проблемы </a:t>
            </a:r>
            <a:r>
              <a:rPr lang="ru-RU" dirty="0" err="1" smtClean="0"/>
              <a:t>онкоскрининга</a:t>
            </a:r>
            <a:r>
              <a:rPr lang="ru-RU" dirty="0" smtClean="0"/>
              <a:t>.</a:t>
            </a:r>
            <a:endParaRPr lang="ru-RU" noProof="0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ru-RU" noProof="0" smtClean="0"/>
              <a:pPr/>
              <a:t>14</a:t>
            </a:fld>
            <a:endParaRPr lang="ru-RU" noProof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F191A4-7839-4F63-B17C-7C366C594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rtlCol="0"/>
          <a:lstStyle/>
          <a:p>
            <a:pPr rtl="0"/>
            <a:r>
              <a:rPr lang="ru-RU" sz="4400" dirty="0" smtClean="0"/>
              <a:t>Методы повышения </a:t>
            </a:r>
            <a:r>
              <a:rPr lang="ru-RU" sz="4400" dirty="0" err="1" smtClean="0"/>
              <a:t>выявляемости</a:t>
            </a:r>
            <a:r>
              <a:rPr lang="ru-RU" sz="4400" dirty="0" smtClean="0"/>
              <a:t> рака шейки матки</a:t>
            </a:r>
            <a:endParaRPr lang="ru-RU" sz="4400" dirty="0"/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xmlns="" id="{472FA7B1-CD7F-3646-B44C-91A107A0CBEE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520722" y="1589650"/>
            <a:ext cx="3872859" cy="983440"/>
          </a:xfrm>
        </p:spPr>
        <p:txBody>
          <a:bodyPr rtlCol="0"/>
          <a:lstStyle/>
          <a:p>
            <a:pPr rtl="0"/>
            <a:r>
              <a:rPr lang="ru-RU" dirty="0" smtClean="0">
                <a:solidFill>
                  <a:srgbClr val="002060"/>
                </a:solidFill>
              </a:rPr>
              <a:t>Повысить информативность цито скрининга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9B9ED227-95A7-4B08-91FE-5E0EF0D41D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166" y="2584921"/>
            <a:ext cx="3770142" cy="3520457"/>
          </a:xfrm>
        </p:spPr>
        <p:txBody>
          <a:bodyPr vert="horz" lIns="91440" tIns="45720" rIns="91440" bIns="45720" rtlCol="0" anchor="t">
            <a:noAutofit/>
          </a:bodyPr>
          <a:lstStyle/>
          <a:p>
            <a:pPr rtl="0"/>
            <a:r>
              <a:rPr lang="ru-RU" sz="2400" dirty="0" smtClean="0"/>
              <a:t>Обучение мед персонала правильному забору мазков</a:t>
            </a:r>
            <a:endParaRPr lang="ru-RU" sz="2400" dirty="0"/>
          </a:p>
          <a:p>
            <a:pPr rtl="0"/>
            <a:r>
              <a:rPr lang="ru-RU" sz="2400" dirty="0" smtClean="0"/>
              <a:t>Квалифицированная </a:t>
            </a:r>
            <a:r>
              <a:rPr lang="ru-RU" sz="2400" dirty="0" err="1" smtClean="0"/>
              <a:t>интерпритация</a:t>
            </a:r>
            <a:r>
              <a:rPr lang="ru-RU" sz="2400" dirty="0" smtClean="0"/>
              <a:t> мазков</a:t>
            </a:r>
            <a:endParaRPr lang="ru-RU" sz="2400" dirty="0"/>
          </a:p>
          <a:p>
            <a:pPr rtl="0"/>
            <a:r>
              <a:rPr lang="ru-RU" sz="2400" dirty="0" smtClean="0"/>
              <a:t>Внедрение новых методов обследования: жидкостной </a:t>
            </a:r>
            <a:r>
              <a:rPr lang="ru-RU" sz="2400" dirty="0" err="1" smtClean="0"/>
              <a:t>онкоцитологии</a:t>
            </a:r>
            <a:endParaRPr lang="ru-RU" sz="2400" dirty="0"/>
          </a:p>
          <a:p>
            <a:pPr rtl="0"/>
            <a:endParaRPr lang="ru-RU" sz="1800" dirty="0"/>
          </a:p>
          <a:p>
            <a:pPr rtl="0"/>
            <a:endParaRPr lang="ru-RU" sz="1800" dirty="0"/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xmlns="" id="{585697B7-EBBB-0E4B-AA02-0D3F94821C6E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501662" y="1645920"/>
            <a:ext cx="3355404" cy="971774"/>
          </a:xfrm>
        </p:spPr>
        <p:txBody>
          <a:bodyPr rtlCol="0"/>
          <a:lstStyle/>
          <a:p>
            <a:pPr rtl="0"/>
            <a:r>
              <a:rPr lang="ru-RU" dirty="0" smtClean="0">
                <a:solidFill>
                  <a:srgbClr val="002060"/>
                </a:solidFill>
              </a:rPr>
              <a:t>Увеличить количество </a:t>
            </a:r>
            <a:r>
              <a:rPr lang="ru-RU" dirty="0" err="1" smtClean="0">
                <a:solidFill>
                  <a:srgbClr val="002060"/>
                </a:solidFill>
              </a:rPr>
              <a:t>кольпоскопий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9C2ECAAA-1E9C-4845-8EA9-E11A76F08150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417255" y="2651828"/>
            <a:ext cx="3699803" cy="3411347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rtl="0"/>
            <a:r>
              <a:rPr lang="ru-RU" sz="2600" dirty="0" smtClean="0"/>
              <a:t>Проведение </a:t>
            </a:r>
            <a:r>
              <a:rPr lang="ru-RU" sz="2600" dirty="0" err="1" smtClean="0"/>
              <a:t>кольпоскопии</a:t>
            </a:r>
            <a:r>
              <a:rPr lang="ru-RU" sz="2600" dirty="0" smtClean="0"/>
              <a:t> даже при </a:t>
            </a:r>
            <a:r>
              <a:rPr lang="ru-RU" sz="2600" dirty="0" err="1" smtClean="0"/>
              <a:t>номальной</a:t>
            </a:r>
            <a:r>
              <a:rPr lang="ru-RU" sz="2600" dirty="0" smtClean="0"/>
              <a:t> </a:t>
            </a:r>
            <a:r>
              <a:rPr lang="ru-RU" sz="2600" dirty="0" err="1" smtClean="0"/>
              <a:t>онкоцитологии</a:t>
            </a:r>
            <a:endParaRPr lang="ru-RU" sz="2600" dirty="0"/>
          </a:p>
          <a:p>
            <a:pPr rtl="0"/>
            <a:r>
              <a:rPr lang="ru-RU" sz="2600" dirty="0" smtClean="0"/>
              <a:t>Эффективная морфологическая верификация</a:t>
            </a:r>
          </a:p>
          <a:p>
            <a:pPr rtl="0"/>
            <a:r>
              <a:rPr lang="ru-RU" sz="2600" dirty="0" smtClean="0"/>
              <a:t>Проведение </a:t>
            </a:r>
            <a:r>
              <a:rPr lang="ru-RU" sz="2600" dirty="0" err="1" smtClean="0"/>
              <a:t>кольпоскопий</a:t>
            </a:r>
            <a:r>
              <a:rPr lang="ru-RU" sz="2600" dirty="0" smtClean="0"/>
              <a:t> при позитивном ВПЧ тесте обязательно</a:t>
            </a:r>
            <a:endParaRPr lang="ru-RU" sz="2600" dirty="0"/>
          </a:p>
          <a:p>
            <a:pPr rtl="0"/>
            <a:endParaRPr lang="ru-RU" sz="1800" dirty="0"/>
          </a:p>
          <a:p>
            <a:pPr rtl="0"/>
            <a:endParaRPr lang="ru-RU" sz="1800" dirty="0"/>
          </a:p>
        </p:txBody>
      </p:sp>
      <p:sp>
        <p:nvSpPr>
          <p:cNvPr id="13" name="Объект 12">
            <a:extLst>
              <a:ext uri="{FF2B5EF4-FFF2-40B4-BE49-F238E27FC236}">
                <a16:creationId xmlns:a16="http://schemas.microsoft.com/office/drawing/2014/main" xmlns="" id="{EB1FFBC5-1733-5E4A-BF11-2C157D9917CC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200083" y="1603717"/>
            <a:ext cx="3462034" cy="1013977"/>
          </a:xfrm>
        </p:spPr>
        <p:txBody>
          <a:bodyPr rtlCol="0"/>
          <a:lstStyle/>
          <a:p>
            <a:pPr rtl="0"/>
            <a:r>
              <a:rPr lang="ru-RU" dirty="0" smtClean="0">
                <a:solidFill>
                  <a:srgbClr val="002060"/>
                </a:solidFill>
              </a:rPr>
              <a:t>Максимальный охват обследований на ВПЧ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xmlns="" id="{48A12450-9474-8A49-BAEB-20C6F51540D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00082" y="2651828"/>
            <a:ext cx="3504238" cy="3411347"/>
          </a:xfrm>
        </p:spPr>
        <p:txBody>
          <a:bodyPr rtlCol="0"/>
          <a:lstStyle/>
          <a:p>
            <a:pPr rtl="0"/>
            <a:r>
              <a:rPr lang="ru-RU" sz="2400" dirty="0" smtClean="0"/>
              <a:t>Использование качественных и количественных методов  диагностики ВПЧ</a:t>
            </a:r>
            <a:endParaRPr lang="ru-RU" sz="2400" dirty="0"/>
          </a:p>
          <a:p>
            <a:pPr rtl="0"/>
            <a:r>
              <a:rPr lang="ru-RU" sz="2400" dirty="0" smtClean="0"/>
              <a:t>ВПЧ обследование в группах риска</a:t>
            </a:r>
            <a:endParaRPr lang="ru-RU" sz="2400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75202033-17DD-3E4F-BB90-ADC6A1F0C6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67114" cy="365125"/>
          </a:xfrm>
        </p:spPr>
        <p:txBody>
          <a:bodyPr rtlCol="0"/>
          <a:lstStyle/>
          <a:p>
            <a:pPr rtl="0"/>
            <a:r>
              <a:rPr lang="ru-RU" dirty="0" smtClean="0"/>
              <a:t>01.02.2023</a:t>
            </a:r>
            <a:endParaRPr lang="ru-RU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xmlns="" id="{B42ACFC2-B54A-8244-B5D9-4B1EC2EED5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ru-RU" dirty="0" smtClean="0"/>
              <a:t>Рак шейки матки. Проблемы </a:t>
            </a:r>
            <a:r>
              <a:rPr lang="ru-RU" dirty="0" err="1" smtClean="0"/>
              <a:t>онкоскрининга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xmlns="" id="{B609FC03-B5BE-D846-993A-8E351C950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 rtlCol="0"/>
          <a:lstStyle/>
          <a:p>
            <a:pPr rtl="0"/>
            <a:fld id="{294A09A9-5501-47C1-A89A-A340965A2BE2}" type="slidenum">
              <a:rPr lang="ru-RU" smtClean="0"/>
              <a:pPr rtl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215085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772551"/>
          </a:xfrm>
        </p:spPr>
        <p:txBody>
          <a:bodyPr/>
          <a:lstStyle/>
          <a:p>
            <a:r>
              <a:rPr lang="ru-RU" sz="4000" dirty="0" smtClean="0"/>
              <a:t>Правила забора материала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1560" y="1589650"/>
            <a:ext cx="5064495" cy="4895556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ru-RU" sz="2400" dirty="0" smtClean="0"/>
              <a:t>Использовать современные инструменты — комбинированные щетки с </a:t>
            </a:r>
            <a:r>
              <a:rPr lang="ru-RU" sz="2400" dirty="0" err="1" smtClean="0"/>
              <a:t>эндоцервикальным</a:t>
            </a:r>
            <a:r>
              <a:rPr lang="ru-RU" sz="2400" dirty="0" smtClean="0"/>
              <a:t> компонентом или 2-мя отдельными щетками.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/>
              <a:t>Получать материал в виде </a:t>
            </a:r>
            <a:r>
              <a:rPr lang="ru-RU" sz="2400" dirty="0" err="1" smtClean="0"/>
              <a:t>скарификата</a:t>
            </a:r>
            <a:r>
              <a:rPr lang="ru-RU" sz="2400" dirty="0" smtClean="0"/>
              <a:t> до «кровавой росы»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/>
              <a:t>Полноценный цервикальный образец  должен быть получен из цервикального канала и крипт </a:t>
            </a:r>
            <a:r>
              <a:rPr lang="ru-RU" sz="2400" dirty="0" err="1" smtClean="0"/>
              <a:t>эндоцервикса</a:t>
            </a:r>
            <a:endParaRPr lang="ru-RU" sz="2400" dirty="0" smtClean="0"/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ru-RU" noProof="0" dirty="0" smtClean="0"/>
              <a:t>01.02.2023	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noProof="0" dirty="0" smtClean="0"/>
              <a:t>Рак шейки матки. Проблемы </a:t>
            </a:r>
            <a:r>
              <a:rPr lang="ru-RU" noProof="0" dirty="0" err="1" smtClean="0"/>
              <a:t>онкоскрининга</a:t>
            </a:r>
            <a:r>
              <a:rPr lang="ru-RU" noProof="0" dirty="0" smtClean="0"/>
              <a:t>.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ru-RU" noProof="0" smtClean="0"/>
              <a:pPr/>
              <a:t>16</a:t>
            </a:fld>
            <a:endParaRPr lang="ru-RU" noProof="0"/>
          </a:p>
        </p:txBody>
      </p:sp>
      <p:sp>
        <p:nvSpPr>
          <p:cNvPr id="8" name="Содержимое 7"/>
          <p:cNvSpPr>
            <a:spLocks noGrp="1"/>
          </p:cNvSpPr>
          <p:nvPr>
            <p:ph idx="11"/>
          </p:nvPr>
        </p:nvSpPr>
        <p:spPr>
          <a:xfrm>
            <a:off x="1125290" y="1161628"/>
            <a:ext cx="4663440" cy="522514"/>
          </a:xfrm>
        </p:spPr>
        <p:txBody>
          <a:bodyPr/>
          <a:lstStyle/>
          <a:p>
            <a:r>
              <a:rPr lang="ru-RU" dirty="0" smtClean="0"/>
              <a:t>Основные правила</a:t>
            </a:r>
          </a:p>
          <a:p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idx="12"/>
          </p:nvPr>
        </p:nvSpPr>
        <p:spPr>
          <a:xfrm>
            <a:off x="6724357" y="1280161"/>
            <a:ext cx="4222318" cy="464234"/>
          </a:xfrm>
        </p:spPr>
        <p:txBody>
          <a:bodyPr/>
          <a:lstStyle/>
          <a:p>
            <a:r>
              <a:rPr lang="ru-RU" dirty="0" smtClean="0"/>
              <a:t>Вид </a:t>
            </a:r>
            <a:r>
              <a:rPr lang="ru-RU" dirty="0" err="1" smtClean="0"/>
              <a:t>цитощеток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10" name="Содержимое 6" descr="5c779828d9ca8.jpg"/>
          <p:cNvPicPr>
            <a:picLocks noGrp="1" noChangeAspect="1"/>
          </p:cNvPicPr>
          <p:nvPr>
            <p:ph idx="10"/>
          </p:nvPr>
        </p:nvPicPr>
        <p:blipFill>
          <a:blip r:embed="rId2" cstate="print"/>
          <a:stretch>
            <a:fillRect/>
          </a:stretch>
        </p:blipFill>
        <p:spPr>
          <a:xfrm>
            <a:off x="6260123" y="1772529"/>
            <a:ext cx="4487593" cy="3924885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0430" y="381000"/>
            <a:ext cx="8401624" cy="871025"/>
          </a:xfrm>
        </p:spPr>
        <p:txBody>
          <a:bodyPr/>
          <a:lstStyle/>
          <a:p>
            <a:r>
              <a:rPr lang="ru-RU" sz="4000" dirty="0" smtClean="0"/>
              <a:t>Зона трансформации</a:t>
            </a:r>
            <a:endParaRPr lang="ru-RU" sz="4000" dirty="0"/>
          </a:p>
        </p:txBody>
      </p:sp>
      <p:pic>
        <p:nvPicPr>
          <p:cNvPr id="18" name="Рисунок 17" descr="зона трансформации.jpg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8841" r="18841"/>
          <a:stretch>
            <a:fillRect/>
          </a:stretch>
        </p:blipFill>
        <p:spPr>
          <a:xfrm>
            <a:off x="806699" y="3123028"/>
            <a:ext cx="3737165" cy="2700997"/>
          </a:xfrm>
        </p:spPr>
      </p:pic>
      <p:sp>
        <p:nvSpPr>
          <p:cNvPr id="4" name="Текст 3"/>
          <p:cNvSpPr>
            <a:spLocks noGrp="1"/>
          </p:cNvSpPr>
          <p:nvPr>
            <p:ph type="body" sz="quarter" idx="17"/>
          </p:nvPr>
        </p:nvSpPr>
        <p:spPr>
          <a:xfrm>
            <a:off x="1152680" y="1322364"/>
            <a:ext cx="3166102" cy="1055076"/>
          </a:xfrm>
        </p:spPr>
        <p:txBody>
          <a:bodyPr/>
          <a:lstStyle/>
          <a:p>
            <a:r>
              <a:rPr lang="ru-RU" sz="2800" dirty="0" smtClean="0"/>
              <a:t>Нормальная зона трансформации</a:t>
            </a:r>
            <a:endParaRPr lang="ru-RU" sz="2800" dirty="0"/>
          </a:p>
        </p:txBody>
      </p:sp>
      <p:pic>
        <p:nvPicPr>
          <p:cNvPr id="19" name="Рисунок 18" descr="99781_600.jpg"/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tretch>
            <a:fillRect/>
          </a:stretch>
        </p:blipFill>
        <p:spPr>
          <a:xfrm>
            <a:off x="5809957" y="3168748"/>
            <a:ext cx="3516923" cy="2637692"/>
          </a:xfrm>
        </p:spPr>
      </p:pic>
      <p:sp>
        <p:nvSpPr>
          <p:cNvPr id="7" name="Текст 6"/>
          <p:cNvSpPr>
            <a:spLocks noGrp="1"/>
          </p:cNvSpPr>
          <p:nvPr>
            <p:ph type="body" sz="quarter" idx="19"/>
          </p:nvPr>
        </p:nvSpPr>
        <p:spPr>
          <a:xfrm>
            <a:off x="6049107" y="1561514"/>
            <a:ext cx="3137095" cy="717452"/>
          </a:xfrm>
        </p:spPr>
        <p:txBody>
          <a:bodyPr anchor="ctr"/>
          <a:lstStyle/>
          <a:p>
            <a:r>
              <a:rPr lang="ru-RU" sz="2800" dirty="0" smtClean="0"/>
              <a:t>Простая эктопия </a:t>
            </a:r>
            <a:endParaRPr lang="ru-RU" sz="2800" dirty="0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noProof="0" dirty="0" smtClean="0"/>
              <a:t>01.02.2023</a:t>
            </a:r>
            <a:endParaRPr lang="ru-RU" noProof="0" dirty="0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noProof="0" dirty="0" smtClean="0"/>
              <a:t>Рак шейки матки. Проблемы </a:t>
            </a:r>
            <a:r>
              <a:rPr lang="ru-RU" noProof="0" dirty="0" err="1" smtClean="0"/>
              <a:t>онкоскрининга</a:t>
            </a:r>
            <a:r>
              <a:rPr lang="ru-RU" noProof="0" dirty="0" smtClean="0"/>
              <a:t>.</a:t>
            </a:r>
            <a:endParaRPr lang="ru-RU" noProof="0" dirty="0"/>
          </a:p>
        </p:txBody>
      </p:sp>
      <p:sp>
        <p:nvSpPr>
          <p:cNvPr id="17" name="Номер слайда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ru-RU" noProof="0" smtClean="0"/>
              <a:pPr/>
              <a:t>17</a:t>
            </a:fld>
            <a:endParaRPr lang="ru-RU" noProof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181561" y="588501"/>
            <a:ext cx="9779183" cy="45719"/>
          </a:xfrm>
        </p:spPr>
        <p:txBody>
          <a:bodyPr anchor="ctr"/>
          <a:lstStyle/>
          <a:p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67493" y="182880"/>
            <a:ext cx="9779182" cy="6203852"/>
          </a:xfrm>
        </p:spPr>
        <p:txBody>
          <a:bodyPr/>
          <a:lstStyle/>
          <a:p>
            <a:r>
              <a:rPr lang="ru-RU" sz="2000" dirty="0" smtClean="0"/>
              <a:t>Материал берется с зоны трансформации с ее поверхности - переходной зоны стыка эпителиев и из </a:t>
            </a:r>
            <a:r>
              <a:rPr lang="ru-RU" sz="2000" dirty="0" err="1" smtClean="0"/>
              <a:t>эндоцервикальных</a:t>
            </a:r>
            <a:r>
              <a:rPr lang="ru-RU" sz="2000" dirty="0" smtClean="0"/>
              <a:t> крипт, то есть с экто- и из </a:t>
            </a:r>
            <a:r>
              <a:rPr lang="ru-RU" sz="2000" dirty="0" err="1" smtClean="0"/>
              <a:t>эндоцервикса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 Мазок необходимо брать до проведения </a:t>
            </a:r>
            <a:r>
              <a:rPr lang="ru-RU" sz="2000" dirty="0" err="1" smtClean="0"/>
              <a:t>кольпоскопии</a:t>
            </a:r>
            <a:r>
              <a:rPr lang="ru-RU" sz="2000" dirty="0" smtClean="0"/>
              <a:t> и различных проб, </a:t>
            </a:r>
            <a:r>
              <a:rPr lang="ru-RU" sz="2000" dirty="0" err="1" smtClean="0"/>
              <a:t>бимануального</a:t>
            </a:r>
            <a:r>
              <a:rPr lang="ru-RU" sz="2000" dirty="0" smtClean="0"/>
              <a:t> исследования во избежание </a:t>
            </a:r>
            <a:r>
              <a:rPr lang="ru-RU" sz="2000" dirty="0" err="1" smtClean="0"/>
              <a:t>лизирования</a:t>
            </a:r>
            <a:r>
              <a:rPr lang="ru-RU" sz="2000" dirty="0" smtClean="0"/>
              <a:t> и деформации клеточных элементов. </a:t>
            </a:r>
          </a:p>
          <a:p>
            <a:r>
              <a:rPr lang="ru-RU" sz="2000" dirty="0" smtClean="0"/>
              <a:t> Забор материала проводят после удаления слизи стерильным сухим мягким ватным тампоном, без грубого давления на шейку во избежание утраты эпителия. </a:t>
            </a:r>
          </a:p>
          <a:p>
            <a:r>
              <a:rPr lang="ru-RU" sz="2000" dirty="0" smtClean="0"/>
              <a:t> Взятие материала для цитологического исследования проводится при помощи </a:t>
            </a:r>
            <a:r>
              <a:rPr lang="ru-RU" sz="2000" dirty="0" err="1" smtClean="0"/>
              <a:t>цитощётки</a:t>
            </a:r>
            <a:r>
              <a:rPr lang="ru-RU" sz="2000" dirty="0" smtClean="0"/>
              <a:t> (</a:t>
            </a:r>
            <a:r>
              <a:rPr lang="ru-RU" sz="2000" dirty="0" err="1" smtClean="0"/>
              <a:t>экзоцервикс</a:t>
            </a:r>
            <a:r>
              <a:rPr lang="ru-RU" sz="2000" dirty="0" smtClean="0"/>
              <a:t>) и </a:t>
            </a:r>
            <a:r>
              <a:rPr lang="ru-RU" sz="2000" dirty="0" err="1" smtClean="0"/>
              <a:t>эндоцервикальной</a:t>
            </a:r>
            <a:r>
              <a:rPr lang="ru-RU" sz="2000" dirty="0" smtClean="0"/>
              <a:t> щётки (</a:t>
            </a:r>
            <a:r>
              <a:rPr lang="ru-RU" sz="2000" dirty="0" err="1" smtClean="0"/>
              <a:t>эндоцервикс</a:t>
            </a:r>
            <a:r>
              <a:rPr lang="ru-RU" sz="2000" dirty="0" smtClean="0"/>
              <a:t>) и представляет собой получение </a:t>
            </a:r>
            <a:r>
              <a:rPr lang="ru-RU" sz="2000" dirty="0" err="1" smtClean="0"/>
              <a:t>соскоба-скарификата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Рекомендуемая методика забора материала: </a:t>
            </a:r>
            <a:r>
              <a:rPr lang="ru-RU" sz="2000" dirty="0" err="1" smtClean="0"/>
              <a:t>цитощетку</a:t>
            </a:r>
            <a:r>
              <a:rPr lang="ru-RU" sz="2000" dirty="0" smtClean="0"/>
              <a:t>, расположенную преимущественно на </a:t>
            </a:r>
            <a:r>
              <a:rPr lang="ru-RU" sz="2000" dirty="0" err="1" smtClean="0"/>
              <a:t>экзоцервиксе</a:t>
            </a:r>
            <a:r>
              <a:rPr lang="ru-RU" sz="2000" dirty="0" smtClean="0"/>
              <a:t>, поверните 5 раз по часовой стрелке на 360°. Если забор материала осуществляется </a:t>
            </a:r>
            <a:r>
              <a:rPr lang="ru-RU" sz="2000" dirty="0" err="1" smtClean="0"/>
              <a:t>цитощёткой</a:t>
            </a:r>
            <a:r>
              <a:rPr lang="ru-RU" sz="2000" dirty="0" smtClean="0"/>
              <a:t> с </a:t>
            </a:r>
            <a:r>
              <a:rPr lang="ru-RU" sz="2000" dirty="0" err="1" smtClean="0"/>
              <a:t>эндоцервикальным</a:t>
            </a:r>
            <a:r>
              <a:rPr lang="ru-RU" sz="2000" dirty="0" smtClean="0"/>
              <a:t> штифтом, её рекомендуется повернуть не менее 3-х раз на 360°.</a:t>
            </a:r>
          </a:p>
          <a:p>
            <a:r>
              <a:rPr lang="ru-RU" sz="2000" dirty="0" smtClean="0"/>
              <a:t>Адекватный мазок должен быть максимально тонким и не должен содержать «толстые участки»</a:t>
            </a:r>
          </a:p>
          <a:p>
            <a:r>
              <a:rPr lang="ru-RU" sz="2000" dirty="0" smtClean="0"/>
              <a:t> Материал должен распределяться равномерно вдоль обезжиренного, сухого стекла (а не поперек или кругами) по всей поверхности стекла с равномерным распределением наибольшего количества полученного </a:t>
            </a:r>
            <a:r>
              <a:rPr lang="ru-RU" sz="2000" dirty="0" err="1" smtClean="0"/>
              <a:t>скарификата</a:t>
            </a:r>
            <a:r>
              <a:rPr lang="ru-RU" sz="2000" dirty="0" smtClean="0"/>
              <a:t> </a:t>
            </a:r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ru-RU" noProof="0" dirty="0" smtClean="0"/>
              <a:t>01.02.2023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ru-RU" noProof="0" smtClean="0"/>
              <a:pPr/>
              <a:t>18</a:t>
            </a:fld>
            <a:endParaRPr lang="ru-RU" noProof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Жидкостная цитология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3200" dirty="0" smtClean="0">
                <a:solidFill>
                  <a:srgbClr val="002060"/>
                </a:solidFill>
              </a:rPr>
              <a:t>является более эффективной для выявления CIN, прежде, всего ввиду многократного уменьшения числа неадекватных мазков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noProof="0" dirty="0" smtClean="0"/>
              <a:t>01.02.2023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noProof="0" dirty="0" smtClean="0"/>
              <a:t>Рак шейки матки. Проблемы </a:t>
            </a:r>
            <a:r>
              <a:rPr lang="ru-RU" noProof="0" dirty="0" err="1" smtClean="0"/>
              <a:t>онкоскрининга</a:t>
            </a:r>
            <a:r>
              <a:rPr lang="ru-RU" noProof="0" dirty="0" smtClean="0"/>
              <a:t>.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ru-RU" noProof="0" smtClean="0"/>
              <a:pPr/>
              <a:t>19</a:t>
            </a:fld>
            <a:endParaRPr lang="ru-RU" noProof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7492" y="281354"/>
            <a:ext cx="9779183" cy="661181"/>
          </a:xfrm>
        </p:spPr>
        <p:txBody>
          <a:bodyPr/>
          <a:lstStyle/>
          <a:p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39150" y="281354"/>
            <a:ext cx="11577711" cy="6119446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весь материал попадает в суспензию; 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 автоматизация технологии – получение препаратов высокого качества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репрезентативность -все клеточные элементы из суспензии представлены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 материал сконцентрирован в одной области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 фиксирующий раствор является </a:t>
            </a:r>
            <a:r>
              <a:rPr lang="ru-RU" dirty="0" err="1" smtClean="0">
                <a:solidFill>
                  <a:schemeClr val="tx1"/>
                </a:solidFill>
              </a:rPr>
              <a:t>лизирующим</a:t>
            </a:r>
            <a:r>
              <a:rPr lang="ru-RU" dirty="0" smtClean="0">
                <a:solidFill>
                  <a:schemeClr val="tx1"/>
                </a:solidFill>
              </a:rPr>
              <a:t> для элементов крови и воспаления, вследствие чего уменьшается фон, а также консервирующим (клеточные элементы сохраняются до 1–6 </a:t>
            </a:r>
            <a:r>
              <a:rPr lang="ru-RU" dirty="0" err="1" smtClean="0">
                <a:solidFill>
                  <a:schemeClr val="tx1"/>
                </a:solidFill>
              </a:rPr>
              <a:t>мес</a:t>
            </a:r>
            <a:r>
              <a:rPr lang="ru-RU" dirty="0" smtClean="0">
                <a:solidFill>
                  <a:schemeClr val="tx1"/>
                </a:solidFill>
              </a:rPr>
              <a:t>); 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Клеточные блоки могут хранится неограниченное время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 остаточный материал может быть использован для ИЦХ, ВПЧ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материал пригоден для использования компьютерного анализа изображений.</a:t>
            </a:r>
          </a:p>
          <a:p>
            <a:endParaRPr lang="ru-RU" sz="180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noProof="0" dirty="0" smtClean="0"/>
              <a:t>01.02.2023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noProof="0" dirty="0" smtClean="0"/>
              <a:t>Рак шейки матки. Проблемы </a:t>
            </a:r>
            <a:r>
              <a:rPr lang="ru-RU" noProof="0" dirty="0" err="1" smtClean="0"/>
              <a:t>онкоскрининга</a:t>
            </a:r>
            <a:r>
              <a:rPr lang="ru-RU" noProof="0" dirty="0" smtClean="0"/>
              <a:t>.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ru-RU" noProof="0" smtClean="0"/>
              <a:pPr/>
              <a:t>20</a:t>
            </a:fld>
            <a:endParaRPr lang="ru-RU" noProof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7492" y="381001"/>
            <a:ext cx="9779183" cy="899160"/>
          </a:xfrm>
        </p:spPr>
        <p:txBody>
          <a:bodyPr/>
          <a:lstStyle/>
          <a:p>
            <a:r>
              <a:rPr lang="ru-RU" dirty="0" smtClean="0"/>
              <a:t>ПЦР исследование на ВПЧ ВКР</a:t>
            </a:r>
            <a:endParaRPr lang="ru-RU" dirty="0"/>
          </a:p>
        </p:txBody>
      </p:sp>
      <p:pic>
        <p:nvPicPr>
          <p:cNvPr id="7" name="Содержимое 6" descr="images (1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61649" y="1772528"/>
            <a:ext cx="5219113" cy="4206241"/>
          </a:xfrm>
        </p:spPr>
      </p:pic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ru-RU" noProof="0" dirty="0" smtClean="0"/>
              <a:t>01.02.2023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dirty="0" smtClean="0"/>
              <a:t>Рак шейки матки. Проблемы </a:t>
            </a:r>
            <a:r>
              <a:rPr lang="ru-RU" dirty="0" err="1" smtClean="0"/>
              <a:t>онкоскрининга</a:t>
            </a:r>
            <a:r>
              <a:rPr lang="ru-RU" dirty="0" smtClean="0"/>
              <a:t>.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ru-RU" noProof="0" smtClean="0"/>
              <a:pPr/>
              <a:t>21</a:t>
            </a:fld>
            <a:endParaRPr lang="ru-RU" noProof="0"/>
          </a:p>
        </p:txBody>
      </p:sp>
      <p:sp>
        <p:nvSpPr>
          <p:cNvPr id="8" name="Прямоугольник 7"/>
          <p:cNvSpPr/>
          <p:nvPr/>
        </p:nvSpPr>
        <p:spPr>
          <a:xfrm>
            <a:off x="361071" y="1502118"/>
            <a:ext cx="556142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3200" dirty="0" smtClean="0"/>
              <a:t>всем женщинам в возрасте от 30 до 65 лет с целью выявления группы риска </a:t>
            </a:r>
            <a:r>
              <a:rPr lang="ru-RU" sz="3200" dirty="0" err="1" smtClean="0"/>
              <a:t>предрака</a:t>
            </a:r>
            <a:r>
              <a:rPr lang="ru-RU" sz="3200" dirty="0" smtClean="0"/>
              <a:t> и РШМ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/>
              <a:t>в качестве </a:t>
            </a:r>
            <a:r>
              <a:rPr lang="ru-RU" sz="3200" dirty="0" err="1" smtClean="0"/>
              <a:t>скринингового</a:t>
            </a:r>
            <a:r>
              <a:rPr lang="ru-RU" sz="3200" dirty="0" smtClean="0"/>
              <a:t> метода у всех женщин старше 30 лет каждые 5 лет (у ВПЧ негативных женщин) и ежегодно у ВПЧ позитивных женщин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772551"/>
          </a:xfrm>
        </p:spPr>
        <p:txBody>
          <a:bodyPr/>
          <a:lstStyle/>
          <a:p>
            <a:r>
              <a:rPr lang="ru-RU" sz="4000" dirty="0" smtClean="0"/>
              <a:t>Кому показана </a:t>
            </a:r>
            <a:r>
              <a:rPr lang="ru-RU" sz="4000" dirty="0" err="1" smtClean="0"/>
              <a:t>кольпоскопия</a:t>
            </a:r>
            <a:r>
              <a:rPr lang="ru-RU" sz="4000" dirty="0" smtClean="0"/>
              <a:t>?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1692" y="1603717"/>
            <a:ext cx="5190979" cy="4698609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ru-RU" sz="2800" dirty="0" smtClean="0">
                <a:solidFill>
                  <a:schemeClr val="tx1"/>
                </a:solidFill>
              </a:rPr>
              <a:t>Атипические результаты </a:t>
            </a:r>
          </a:p>
          <a:p>
            <a:r>
              <a:rPr lang="ru-RU" sz="2800" dirty="0" err="1" smtClean="0">
                <a:solidFill>
                  <a:schemeClr val="tx1"/>
                </a:solidFill>
              </a:rPr>
              <a:t>цитоскрининга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ASCUS+</a:t>
            </a:r>
            <a:endParaRPr lang="ru-RU" sz="28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ru-RU" sz="2800" dirty="0" smtClean="0">
                <a:solidFill>
                  <a:schemeClr val="tx1"/>
                </a:solidFill>
              </a:rPr>
              <a:t>ВПЧ позитивный тест</a:t>
            </a:r>
            <a:endParaRPr lang="en-US" sz="28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ru-RU" sz="2800" dirty="0" smtClean="0">
                <a:solidFill>
                  <a:schemeClr val="tx1"/>
                </a:solidFill>
              </a:rPr>
              <a:t>Контроль после лечения </a:t>
            </a:r>
            <a:r>
              <a:rPr lang="en-US" sz="2800" dirty="0" smtClean="0">
                <a:solidFill>
                  <a:schemeClr val="tx1"/>
                </a:solidFill>
              </a:rPr>
              <a:t>CIN</a:t>
            </a:r>
            <a:endParaRPr lang="ru-RU" sz="28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ru-RU" sz="2800" dirty="0" smtClean="0">
                <a:solidFill>
                  <a:schemeClr val="tx1"/>
                </a:solidFill>
              </a:rPr>
              <a:t>Визуально измененная шейка</a:t>
            </a:r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noProof="0" dirty="0" smtClean="0"/>
              <a:t>01.02.2023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noProof="0" dirty="0" smtClean="0"/>
              <a:t>Рак шейки матки. Проблемы </a:t>
            </a:r>
            <a:r>
              <a:rPr lang="ru-RU" noProof="0" dirty="0" err="1" smtClean="0"/>
              <a:t>онкоскрининга</a:t>
            </a:r>
            <a:r>
              <a:rPr lang="ru-RU" noProof="0" dirty="0" smtClean="0"/>
              <a:t>.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ru-RU" noProof="0" smtClean="0"/>
              <a:pPr/>
              <a:t>22</a:t>
            </a:fld>
            <a:endParaRPr lang="ru-RU" noProof="0"/>
          </a:p>
        </p:txBody>
      </p:sp>
      <p:pic>
        <p:nvPicPr>
          <p:cNvPr id="7" name="Picture 2">
            <a:extLst>
              <a:ext uri="{FF2B5EF4-FFF2-40B4-BE49-F238E27FC236}">
                <a16:creationId xmlns="" xmlns:a16="http://schemas.microsoft.com/office/drawing/2014/main" id="{CB8C062F-816D-B937-304B-56A915DD9D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70807" y="1744394"/>
            <a:ext cx="6621194" cy="4557932"/>
          </a:xfrm>
          <a:prstGeom prst="rect">
            <a:avLst/>
          </a:prstGeom>
          <a:noFill/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 smtClean="0"/>
              <a:t>Оперативная гинекология ЖК №22</a:t>
            </a:r>
            <a:endParaRPr lang="ru-RU" sz="4400" dirty="0"/>
          </a:p>
        </p:txBody>
      </p:sp>
      <p:pic>
        <p:nvPicPr>
          <p:cNvPr id="7" name="Содержимое 6" descr="операционная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73858" y="1137734"/>
            <a:ext cx="6485730" cy="5023916"/>
          </a:xfrm>
        </p:spPr>
      </p:pic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ru-RU" noProof="0" dirty="0" smtClean="0"/>
              <a:t>01.02.2023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noProof="0" dirty="0" smtClean="0"/>
              <a:t>Рак шейки матки. Проблемы диагностики.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ru-RU" noProof="0" smtClean="0"/>
              <a:pPr/>
              <a:t>23</a:t>
            </a:fld>
            <a:endParaRPr lang="ru-RU" noProof="0"/>
          </a:p>
        </p:txBody>
      </p:sp>
      <p:sp>
        <p:nvSpPr>
          <p:cNvPr id="8" name="TextBox 7"/>
          <p:cNvSpPr txBox="1"/>
          <p:nvPr/>
        </p:nvSpPr>
        <p:spPr>
          <a:xfrm>
            <a:off x="534573" y="2152357"/>
            <a:ext cx="4572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Все виды вмешательств при заболеваниях шейки матки: лазерная вапоризация,</a:t>
            </a:r>
          </a:p>
          <a:p>
            <a:r>
              <a:rPr lang="ru-RU" sz="2800" dirty="0" smtClean="0"/>
              <a:t>Радиоволновая эксцизия, </a:t>
            </a:r>
            <a:r>
              <a:rPr lang="ru-RU" sz="2800" dirty="0" err="1" smtClean="0"/>
              <a:t>конизация</a:t>
            </a:r>
            <a:r>
              <a:rPr lang="ru-RU" sz="2800" dirty="0" smtClean="0"/>
              <a:t> </a:t>
            </a:r>
            <a:r>
              <a:rPr lang="ru-RU" sz="2800" dirty="0" smtClean="0"/>
              <a:t>под внутривенной анестезией. </a:t>
            </a:r>
          </a:p>
          <a:p>
            <a:r>
              <a:rPr lang="ru-RU" sz="2800" dirty="0" err="1" smtClean="0"/>
              <a:t>Гистероскопии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Пластические операции.</a:t>
            </a:r>
            <a:endParaRPr lang="ru-RU" sz="2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941363"/>
          </a:xfrm>
        </p:spPr>
        <p:txBody>
          <a:bodyPr anchor="ctr"/>
          <a:lstStyle/>
          <a:p>
            <a:pPr algn="ctr"/>
            <a:r>
              <a:rPr lang="ru-RU" dirty="0" smtClean="0"/>
              <a:t>Порядок маршрутизации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67493" y="1322363"/>
            <a:ext cx="9779182" cy="4417255"/>
          </a:xfrm>
        </p:spPr>
        <p:txBody>
          <a:bodyPr/>
          <a:lstStyle/>
          <a:p>
            <a:pPr algn="ctr"/>
            <a:r>
              <a:rPr lang="ru-RU" sz="3600" dirty="0" smtClean="0"/>
              <a:t>Распоряжение 18-р от 18.01.2022г о маршрутизации взрослого населения при онкологических заболеваниях.</a:t>
            </a:r>
          </a:p>
          <a:p>
            <a:endParaRPr lang="ru-RU" dirty="0" smtClean="0"/>
          </a:p>
          <a:p>
            <a:r>
              <a:rPr lang="ru-RU" dirty="0" smtClean="0"/>
              <a:t>При подозрении на ЗНО направление в ЦАОП в течение одного дня</a:t>
            </a:r>
          </a:p>
          <a:p>
            <a:r>
              <a:rPr lang="ru-RU" dirty="0" smtClean="0"/>
              <a:t>ЦАОП осуществляют гистологическую верификацию, </a:t>
            </a:r>
            <a:r>
              <a:rPr lang="ru-RU" dirty="0" err="1" smtClean="0"/>
              <a:t>дообследование</a:t>
            </a:r>
            <a:r>
              <a:rPr lang="ru-RU" dirty="0" smtClean="0"/>
              <a:t>. Направляет в спец. учреждение.</a:t>
            </a:r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ru-RU" noProof="0" dirty="0" smtClean="0"/>
              <a:t>16.12.2022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ru-RU" noProof="0" dirty="0" smtClean="0"/>
              <a:t>Рак шейки матки. Рак молочной железы.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ru-RU" noProof="0" smtClean="0"/>
              <a:pPr/>
              <a:t>24</a:t>
            </a:fld>
            <a:endParaRPr lang="ru-RU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7492" y="381001"/>
            <a:ext cx="9779183" cy="1011702"/>
          </a:xfrm>
        </p:spPr>
        <p:txBody>
          <a:bodyPr anchor="ctr"/>
          <a:lstStyle/>
          <a:p>
            <a:pPr algn="ctr"/>
            <a:r>
              <a:rPr lang="ru-RU" dirty="0" smtClean="0"/>
              <a:t>Этапы маршрутизации ж/к 22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67492" y="2278966"/>
            <a:ext cx="9779183" cy="4121833"/>
          </a:xfrm>
        </p:spPr>
        <p:txBody>
          <a:bodyPr/>
          <a:lstStyle/>
          <a:p>
            <a:pPr marL="514350" indent="-514350">
              <a:buFont typeface="+mj-lt"/>
              <a:buAutoNum type="arabicParenR"/>
            </a:pPr>
            <a:r>
              <a:rPr lang="ru-RU" sz="2600" dirty="0" smtClean="0">
                <a:solidFill>
                  <a:schemeClr val="tx1"/>
                </a:solidFill>
              </a:rPr>
              <a:t>Подозрение на ЗНО с гистологическим подтверждением направляются в ЦАОП.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2600" dirty="0" smtClean="0">
                <a:solidFill>
                  <a:schemeClr val="tx1"/>
                </a:solidFill>
              </a:rPr>
              <a:t>Обследование в ЦАОП согласно стандартам мед помощи.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2600" dirty="0" smtClean="0">
                <a:solidFill>
                  <a:schemeClr val="tx1"/>
                </a:solidFill>
              </a:rPr>
              <a:t>Направление в КНПЦ </a:t>
            </a:r>
            <a:r>
              <a:rPr lang="ru-RU" sz="2600" dirty="0" err="1" smtClean="0">
                <a:solidFill>
                  <a:schemeClr val="tx1"/>
                </a:solidFill>
              </a:rPr>
              <a:t>СВМПо</a:t>
            </a:r>
            <a:r>
              <a:rPr lang="ru-RU" sz="2600" dirty="0" smtClean="0">
                <a:solidFill>
                  <a:schemeClr val="tx1"/>
                </a:solidFill>
              </a:rPr>
              <a:t> для лечения.</a:t>
            </a:r>
          </a:p>
          <a:p>
            <a:pPr marL="514350" indent="-514350">
              <a:buFont typeface="+mj-lt"/>
              <a:buAutoNum type="arabicParenR"/>
            </a:pPr>
            <a:r>
              <a:rPr lang="ru-RU" sz="2600" dirty="0" smtClean="0">
                <a:solidFill>
                  <a:schemeClr val="tx1"/>
                </a:solidFill>
              </a:rPr>
              <a:t>Контроль за движением пациентов с ЗНО</a:t>
            </a:r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noProof="0" dirty="0" smtClean="0"/>
              <a:t>01.02.2023	</a:t>
            </a:r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noProof="0" dirty="0" smtClean="0"/>
              <a:t>Рак шейки матки. Проблемы </a:t>
            </a:r>
            <a:r>
              <a:rPr lang="ru-RU" noProof="0" dirty="0" err="1" smtClean="0"/>
              <a:t>онкоскрининга</a:t>
            </a:r>
            <a:r>
              <a:rPr lang="ru-RU" noProof="0" dirty="0" smtClean="0"/>
              <a:t>.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ru-RU" noProof="0" smtClean="0"/>
              <a:pPr/>
              <a:t>25</a:t>
            </a:fld>
            <a:endParaRPr lang="ru-RU" noProof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9FAE308-3076-43DB-B834-DA0B0AE19A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122363"/>
            <a:ext cx="6220278" cy="2387600"/>
          </a:xfrm>
        </p:spPr>
        <p:txBody>
          <a:bodyPr rtlCol="0"/>
          <a:lstStyle/>
          <a:p>
            <a:pPr rtl="0"/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ABC2CE0-8806-4B2A-A10A-32984D3174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6220277" cy="2247219"/>
          </a:xfrm>
        </p:spPr>
        <p:txBody>
          <a:bodyPr rtlCol="0">
            <a:noAutofit/>
          </a:bodyPr>
          <a:lstStyle/>
          <a:p>
            <a:pPr algn="ctr" rtl="0"/>
            <a:r>
              <a:rPr lang="ru-RU" sz="4000" dirty="0" smtClean="0"/>
              <a:t>Рак шейки матки – это полностью предотвратимое заболевание.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926184573"/>
      </p:ext>
    </p:extLst>
  </p:cSld>
  <p:clrMapOvr>
    <a:masterClrMapping/>
  </p:clrMapOvr>
</p:sld>
</file>

<file path=ppt/theme/theme1.xml><?xml version="1.0" encoding="utf-8"?>
<a:theme xmlns:a="http://schemas.openxmlformats.org/drawingml/2006/main" name="tf45331398_win32 (3)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Custom 75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59457593_TF45331398_Win32" id="{3A7E0759-75B2-4566-923C-3451D643A8ED}" vid="{B382A2E4-62DA-452E-984E-11EE757E2A5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1" ma:contentTypeDescription="Create a new document." ma:contentTypeScope="" ma:versionID="64dfb1555687e0874b4304b796b5b0c7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6e4c555b5e194d05b7203de9c4567b3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A615295-94F6-4CE2-A1B1-6B7E1DAA5A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D5BAB77-79E1-4739-AA51-10C9079186D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85334180-0405-413B-834A-44FA9E05ADB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tf45331398_win32 (3)</Template>
  <TotalTime>0</TotalTime>
  <Words>1406</Words>
  <Application>Microsoft Office PowerPoint</Application>
  <PresentationFormat>Произвольный</PresentationFormat>
  <Paragraphs>283</Paragraphs>
  <Slides>26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tf45331398_win32 (3)</vt:lpstr>
      <vt:lpstr>Рак шейки матки. Проблемы онкоскрининга и способы улучшения качества диагностики</vt:lpstr>
      <vt:lpstr>Распространенность РМШ в России за 2011-2021гг  (численность контингента больных на 100тыс нас)</vt:lpstr>
      <vt:lpstr>Распространенность рака шейки матки в 2021г</vt:lpstr>
      <vt:lpstr>Структура заболеваемости по стадиям</vt:lpstr>
      <vt:lpstr>Основная задача – выявляемость на ранней (доклинической) стадии</vt:lpstr>
      <vt:lpstr>Количество выявленных опухолей по годам Ж/К 22</vt:lpstr>
      <vt:lpstr> Структура заболеваемости злокачественными опухолями Ж/К 22 </vt:lpstr>
      <vt:lpstr>Основные задачи акушера-гинеколога </vt:lpstr>
      <vt:lpstr>Раннее начало половой жизни Частая смена половых партнеров Отказ от контрацепции барьерного типа Курение Иммуносупрессия Возможно наличие ИППП</vt:lpstr>
      <vt:lpstr>Количество впервые выявленных неоплазий ш/м в ж/к22</vt:lpstr>
      <vt:lpstr>Стратегии цитологического скрининга</vt:lpstr>
      <vt:lpstr>Основной инструмент скрининга – цитологическое исследование</vt:lpstr>
      <vt:lpstr>Цитологический скрининг «Женская консультация №22»</vt:lpstr>
      <vt:lpstr>Около 30% дисплазий диагностируется путем биопсии при нормальной цитологической картине </vt:lpstr>
      <vt:lpstr>Методы повышения выявляемости рака шейки матки</vt:lpstr>
      <vt:lpstr>Правила забора материала</vt:lpstr>
      <vt:lpstr>Зона трансформации</vt:lpstr>
      <vt:lpstr>Слайд 18</vt:lpstr>
      <vt:lpstr>Жидкостная цитология</vt:lpstr>
      <vt:lpstr>Слайд 20</vt:lpstr>
      <vt:lpstr>ПЦР исследование на ВПЧ ВКР</vt:lpstr>
      <vt:lpstr>Кому показана кольпоскопия?</vt:lpstr>
      <vt:lpstr>Оперативная гинекология ЖК №22</vt:lpstr>
      <vt:lpstr>Порядок маршрутизации</vt:lpstr>
      <vt:lpstr>Этапы маршрутизации ж/к 22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рак ш/м ГЦМП</dc:title>
  <dc:creator/>
  <cp:lastModifiedBy/>
  <cp:revision>1</cp:revision>
  <dcterms:created xsi:type="dcterms:W3CDTF">2023-01-28T09:19:30Z</dcterms:created>
  <dcterms:modified xsi:type="dcterms:W3CDTF">2023-01-31T17:11:09Z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