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7" r:id="rId2"/>
    <p:sldId id="290" r:id="rId3"/>
    <p:sldId id="305" r:id="rId4"/>
    <p:sldId id="30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303" r:id="rId14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25" autoAdjust="0"/>
  </p:normalViewPr>
  <p:slideViewPr>
    <p:cSldViewPr snapToGrid="0">
      <p:cViewPr>
        <p:scale>
          <a:sx n="121" d="100"/>
          <a:sy n="121" d="100"/>
        </p:scale>
        <p:origin x="-15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44DAF25-17E3-4886-B25C-A015FF7EC6EA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658E8FB-F06E-45D7-888C-CEC6C6E04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1694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F4531-911F-4673-9680-A6BA5A72E3E4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BD391-A4D0-493C-9F32-B3E60C2BF7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60D1D-0BCE-42BD-AFB7-0E0A7B8C476A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90105-976C-4086-B0B3-A6A9192BBA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13431-C2B1-49A2-9B72-670D8CED25E5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6D352-2E16-4779-8807-EBFA45D1E4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BAC1F-B296-46BF-A165-1A11707D0573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F9CB9-76A4-4F21-A7F7-6A4F72EE50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D518D-201E-4DF5-B12C-D6833EF5F63A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C1500-395F-4B7A-B66A-B4919C2E47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23830-BB0B-4EF6-9E05-C8F152399724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B4E16-B283-4D88-BC22-1BF6CDEC1A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0EA88-2E29-4147-BAE3-FB9A9B96F8D1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E6C1B-DD92-4F1C-8C25-4DD8CB1486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1039D-7C67-4F21-AE23-7B0624C39852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FF1BD-3D22-424C-8237-497421419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33C1A-F3F9-4893-97D7-39834A8CC113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6106B-FCBA-43F6-ABE3-E62DD42C8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39A83-F963-4A0C-9554-349D21B4BFB9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2D9FA-8086-4170-B128-7DFC849956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2967-9A46-4180-8210-27BEC0398429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985FD-5492-44EE-B30A-257247A26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5539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4BD766D-2BEA-47D0-A1CA-B8AF963D9409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108827-8D3D-4B7A-935B-CAF518F270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0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oleObject" Target="../embeddings/oleObject9.bin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2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oleObject" Target="../embeddings/oleObject10.bin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5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8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oleObject" Target="../embeddings/oleObject12.bin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1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1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2222938" y="1782269"/>
            <a:ext cx="7866994" cy="2632075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rgbClr val="7030A0"/>
                </a:solidFill>
              </a:rPr>
              <a:t>Повышение уровня доступности услуг </a:t>
            </a:r>
            <a:br>
              <a:rPr lang="ru-RU" sz="5400" b="1" dirty="0" smtClean="0">
                <a:solidFill>
                  <a:srgbClr val="7030A0"/>
                </a:solidFill>
              </a:rPr>
            </a:br>
            <a:r>
              <a:rPr lang="ru-RU" sz="5400" b="1" dirty="0" smtClean="0">
                <a:solidFill>
                  <a:srgbClr val="7030A0"/>
                </a:solidFill>
              </a:rPr>
              <a:t>в СПб ГБУЗ «ЖК № 18»</a:t>
            </a:r>
            <a:endParaRPr lang="ru-RU" sz="5400" dirty="0" smtClean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3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1447800" y="725215"/>
            <a:ext cx="9729952" cy="2061528"/>
          </a:xfrm>
        </p:spPr>
        <p:txBody>
          <a:bodyPr/>
          <a:lstStyle/>
          <a:p>
            <a:pPr algn="just"/>
            <a:r>
              <a:rPr lang="ru-RU" sz="2400" b="1" dirty="0" smtClean="0">
                <a:solidFill>
                  <a:srgbClr val="7030A0"/>
                </a:solidFill>
              </a:rPr>
              <a:t>       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Санкт-Петербургское государственное бюджетное учреждение здравоохранения «Женская консультация № 18» расположено на трёх площадках по адресам</a:t>
            </a:r>
            <a:r>
              <a:rPr lang="ru-RU" sz="2400" dirty="0">
                <a:solidFill>
                  <a:srgbClr val="7030A0"/>
                </a:solidFill>
              </a:rPr>
              <a:t>: Нарвский пр., д.7, литера А, Старо-Петергофский пр., д. 27, </a:t>
            </a:r>
            <a:r>
              <a:rPr lang="ru-RU" sz="2400" dirty="0" err="1" smtClean="0">
                <a:solidFill>
                  <a:srgbClr val="7030A0"/>
                </a:solidFill>
              </a:rPr>
              <a:t>лит.Ю</a:t>
            </a:r>
            <a:r>
              <a:rPr lang="ru-RU" sz="2400" dirty="0" smtClean="0">
                <a:solidFill>
                  <a:srgbClr val="7030A0"/>
                </a:solidFill>
              </a:rPr>
              <a:t>, набережная </a:t>
            </a:r>
            <a:r>
              <a:rPr lang="ru-RU" sz="2400" dirty="0">
                <a:solidFill>
                  <a:srgbClr val="7030A0"/>
                </a:solidFill>
              </a:rPr>
              <a:t>реки Фонтанки д. 155, </a:t>
            </a:r>
            <a:r>
              <a:rPr lang="ru-RU" sz="2400" dirty="0" err="1" smtClean="0">
                <a:solidFill>
                  <a:srgbClr val="7030A0"/>
                </a:solidFill>
              </a:rPr>
              <a:t>лит.А</a:t>
            </a:r>
            <a:r>
              <a:rPr lang="ru-RU" sz="2400" dirty="0" smtClean="0">
                <a:solidFill>
                  <a:srgbClr val="7030A0"/>
                </a:solidFill>
              </a:rPr>
              <a:t>.</a:t>
            </a:r>
            <a:r>
              <a:rPr lang="ru-RU" sz="2400" dirty="0">
                <a:solidFill>
                  <a:srgbClr val="7030A0"/>
                </a:solidFill>
              </a:rPr>
              <a:t/>
            </a:r>
            <a:br>
              <a:rPr lang="ru-RU" sz="2400" dirty="0">
                <a:solidFill>
                  <a:srgbClr val="7030A0"/>
                </a:solidFill>
              </a:rPr>
            </a:br>
            <a:endParaRPr lang="ru-RU" sz="2400" dirty="0" smtClean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957945" y="3472543"/>
            <a:ext cx="343988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506688" y="3479068"/>
            <a:ext cx="3439884" cy="2278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8066314" y="3483428"/>
            <a:ext cx="3287543" cy="227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7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3097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1447799" y="725215"/>
            <a:ext cx="9817963" cy="2061528"/>
          </a:xfrm>
        </p:spPr>
        <p:txBody>
          <a:bodyPr/>
          <a:lstStyle/>
          <a:p>
            <a:r>
              <a:rPr lang="ru-RU" sz="2400" dirty="0" smtClean="0">
                <a:solidFill>
                  <a:srgbClr val="7030A0"/>
                </a:solidFill>
              </a:rPr>
              <a:t>• Порядок обеспечения доступа инвалидов и других маломобильных групп населения.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• Особенности </a:t>
            </a:r>
            <a:r>
              <a:rPr lang="ru-RU" sz="2400" dirty="0">
                <a:solidFill>
                  <a:srgbClr val="7030A0"/>
                </a:solidFill>
              </a:rPr>
              <a:t>оказания услуг и дополнительной помощи со стороны персонала </a:t>
            </a:r>
            <a:r>
              <a:rPr lang="ru-RU" sz="2400" dirty="0" smtClean="0">
                <a:solidFill>
                  <a:srgbClr val="7030A0"/>
                </a:solidFill>
              </a:rPr>
              <a:t>учреждения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521561" y="55011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957945" y="3472543"/>
            <a:ext cx="343988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506688" y="3479068"/>
            <a:ext cx="3439884" cy="2278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8066314" y="3483428"/>
            <a:ext cx="3287543" cy="227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451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0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3886200" y="812301"/>
            <a:ext cx="3679371" cy="787900"/>
          </a:xfrm>
        </p:spPr>
        <p:txBody>
          <a:bodyPr/>
          <a:lstStyle/>
          <a:p>
            <a:pPr algn="just"/>
            <a:r>
              <a:rPr lang="ru-RU" sz="2400" b="1" dirty="0" smtClean="0">
                <a:solidFill>
                  <a:srgbClr val="7030A0"/>
                </a:solidFill>
              </a:rPr>
              <a:t>Нарвский пр., д.7, литера 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937657" y="1567543"/>
            <a:ext cx="7946571" cy="4680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7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1576553" y="725214"/>
            <a:ext cx="9680026" cy="1308538"/>
          </a:xfrm>
        </p:spPr>
        <p:txBody>
          <a:bodyPr/>
          <a:lstStyle/>
          <a:p>
            <a:pPr algn="just"/>
            <a:r>
              <a:rPr lang="ru-RU" sz="2400" dirty="0" smtClean="0">
                <a:solidFill>
                  <a:srgbClr val="7030A0"/>
                </a:solidFill>
              </a:rPr>
              <a:t>Вблизи от учреждения находится парковка для инвалидов и других </a:t>
            </a:r>
            <a:r>
              <a:rPr lang="ru-RU" sz="2400" dirty="0" err="1" smtClean="0">
                <a:solidFill>
                  <a:srgbClr val="7030A0"/>
                </a:solidFill>
              </a:rPr>
              <a:t>маломобильных</a:t>
            </a:r>
            <a:r>
              <a:rPr lang="ru-RU" sz="2400" dirty="0" smtClean="0">
                <a:solidFill>
                  <a:srgbClr val="7030A0"/>
                </a:solidFill>
              </a:rPr>
              <a:t> групп населения. Оборудовано 2 парковочных места с  разметкой и дорожными знаками для автотранспорта инвалидов.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922612" y="2222938"/>
            <a:ext cx="5067304" cy="380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327661" y="2222938"/>
            <a:ext cx="5067413" cy="380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1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898634" y="1970690"/>
            <a:ext cx="3326525" cy="2112579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7030A0"/>
                </a:solidFill>
              </a:rPr>
              <a:t>Главный вход в здание учреждения оборудован специальным пандусом.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632764" y="1008993"/>
            <a:ext cx="6622836" cy="496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5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 flipH="1">
            <a:off x="6337738" y="1387366"/>
            <a:ext cx="4950366" cy="2096814"/>
          </a:xfrm>
        </p:spPr>
        <p:txBody>
          <a:bodyPr/>
          <a:lstStyle/>
          <a:p>
            <a:r>
              <a:rPr lang="ru-RU" sz="2400" dirty="0" smtClean="0">
                <a:solidFill>
                  <a:srgbClr val="7030A0"/>
                </a:solidFill>
              </a:rPr>
              <a:t>Слева от входной двери в Женскую консультацию № 18 установлена кнопка звонка вызова персонала для оказания помощи инвалидам и другим </a:t>
            </a:r>
            <a:r>
              <a:rPr lang="ru-RU" sz="2400" dirty="0" err="1" smtClean="0">
                <a:solidFill>
                  <a:srgbClr val="7030A0"/>
                </a:solidFill>
              </a:rPr>
              <a:t>маломобильным</a:t>
            </a:r>
            <a:r>
              <a:rPr lang="ru-RU" sz="2400" dirty="0" smtClean="0">
                <a:solidFill>
                  <a:srgbClr val="7030A0"/>
                </a:solidFill>
              </a:rPr>
              <a:t> группам населения. На двери находится табличка с перфорацией.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6415799" y="3389532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639614" y="979647"/>
            <a:ext cx="4272456" cy="5168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306208" y="3831021"/>
            <a:ext cx="49503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+mj-lt"/>
              </a:rPr>
              <a:t>Передвижение в нашем учреждении посетителей, нуждающихся в сопровождении и оказании ситуационной помощи, происходит с помощью сотрудников нашей консультации.</a:t>
            </a:r>
            <a:endParaRPr lang="ru-RU" sz="2300" dirty="0">
              <a:solidFill>
                <a:srgbClr val="7030A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9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1718442" y="725215"/>
            <a:ext cx="9159766" cy="69368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Все услуги для МГН осуществляются на первом этаже здания учреждения. </a:t>
            </a:r>
            <a:endParaRPr lang="ru-RU" sz="2400" dirty="0" smtClean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324303" y="2475186"/>
            <a:ext cx="4303987" cy="365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256280" y="2490952"/>
            <a:ext cx="4666594" cy="364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466193" y="1576553"/>
            <a:ext cx="969579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dirty="0" smtClean="0">
                <a:solidFill>
                  <a:srgbClr val="7030A0"/>
                </a:solidFill>
                <a:latin typeface="+mj-lt"/>
              </a:rPr>
              <a:t>В холле можно увидеть план помещений первого этажа с перфорацией для  слабовидящих граждан.</a:t>
            </a:r>
            <a:endParaRPr lang="ru-RU" sz="23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3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1718442" y="725215"/>
            <a:ext cx="9159766" cy="69368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Все услуги для МГН осуществляются на первом этаже здания учреждения. </a:t>
            </a:r>
            <a:endParaRPr lang="ru-RU" sz="2400" dirty="0" smtClean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502939" y="2506716"/>
            <a:ext cx="2719551" cy="3626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308538" y="1734206"/>
            <a:ext cx="99795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На каждой двери первого этажа присутствуют таблички 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</a:rPr>
              <a:t>со специальными обозначениями и перфорацией</a:t>
            </a:r>
            <a:endParaRPr lang="ru-RU" dirty="0"/>
          </a:p>
        </p:txBody>
      </p:sp>
      <p:pic>
        <p:nvPicPr>
          <p:cNvPr id="10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918802" y="2501463"/>
            <a:ext cx="2719551" cy="362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8276856" y="2501462"/>
            <a:ext cx="2719551" cy="362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7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1718442" y="725215"/>
            <a:ext cx="9159766" cy="69368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Все услуги для МГН осуществляются на первом этаже здания учреждения. </a:t>
            </a:r>
            <a:endParaRPr lang="ru-RU" sz="2400" dirty="0" smtClean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502939" y="2506717"/>
            <a:ext cx="2719551" cy="362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466192" y="1671145"/>
            <a:ext cx="98219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Туалетная комната оборудована специальными поддерживающими устройствами и кнопкой вызова персонала учреждения.</a:t>
            </a:r>
            <a:endParaRPr lang="ru-RU" dirty="0"/>
          </a:p>
        </p:txBody>
      </p:sp>
      <p:pic>
        <p:nvPicPr>
          <p:cNvPr id="10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918802" y="2501463"/>
            <a:ext cx="2719550" cy="362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8276856" y="2501462"/>
            <a:ext cx="2719550" cy="362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1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1718442" y="1008993"/>
            <a:ext cx="9159766" cy="1040524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Кабинет УЗИ на первом этаже полностью оснащён высокотехнологичным оборудованием для проведения лечебно-диагностических процедур.</a:t>
            </a:r>
            <a:endParaRPr lang="ru-RU" sz="2400" dirty="0" smtClean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502939" y="2506717"/>
            <a:ext cx="2719550" cy="362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918802" y="2501463"/>
            <a:ext cx="2719550" cy="362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8276856" y="2501462"/>
            <a:ext cx="2719550" cy="362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5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1718441" y="725214"/>
            <a:ext cx="9285889" cy="1355833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Так же, на первом этаже нашего учреждения находится малая операционная, где при необходимости выполняются амбулаторные гинекологические операции.</a:t>
            </a:r>
            <a:endParaRPr lang="ru-RU" sz="2400" dirty="0" smtClean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502939" y="2506717"/>
            <a:ext cx="2719550" cy="362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918802" y="2501463"/>
            <a:ext cx="2719549" cy="362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8276856" y="2501462"/>
            <a:ext cx="2719549" cy="362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3" name="Acrobat Document" r:id="rId3" imgW="8019915" imgH="5667285" progId="Acrobat.Document.DC">
                  <p:embed/>
                </p:oleObj>
              </mc:Choice>
              <mc:Fallback>
                <p:oleObj name="Acrobat Document" r:id="rId3" imgW="8019915" imgH="5667285" progId="Acrobat.Document.DC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3211286" y="616358"/>
            <a:ext cx="5519057" cy="1234214"/>
          </a:xfrm>
        </p:spPr>
        <p:txBody>
          <a:bodyPr/>
          <a:lstStyle/>
          <a:p>
            <a:pPr algn="just"/>
            <a:r>
              <a:rPr lang="ru-RU" sz="2400" b="1" dirty="0" smtClean="0">
                <a:solidFill>
                  <a:srgbClr val="7030A0"/>
                </a:solidFill>
              </a:rPr>
              <a:t>       Старо-Петергофский пр., д. 27, лит.Ю.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6640286" y="1719942"/>
            <a:ext cx="4648200" cy="4387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В здании, расположенному по данному адресу планируется проведение капитального ремонта. Разработана проектно-сметная документация в соответствии с нормативными актами по доступной среде.   Помещение для приёма МГН, оборудованное всеми необходимыми средствами, запланировано на первом этаже в правом крыле здания, вход со двора.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925286" y="1835329"/>
            <a:ext cx="5584370" cy="3814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272</Words>
  <Application>Microsoft Office PowerPoint</Application>
  <PresentationFormat>Произвольный</PresentationFormat>
  <Paragraphs>19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Acrobat Document</vt:lpstr>
      <vt:lpstr>Повышение уровня доступности услуг  в СПб ГБУЗ «ЖК № 18»</vt:lpstr>
      <vt:lpstr>        Санкт-Петербургское государственное бюджетное учреждение здравоохранения «Женская консультация № 18» расположено на трёх площадках по адресам: Нарвский пр., д.7, литера А, Старо-Петергофский пр., д. 27, лит.Ю, набережная реки Фонтанки д. 155, лит.А. </vt:lpstr>
      <vt:lpstr>• Порядок обеспечения доступа инвалидов и других маломобильных групп населения.  • Особенности оказания услуг и дополнительной помощи со стороны персонала учреждения</vt:lpstr>
      <vt:lpstr>Нарвский пр., д.7, литера А</vt:lpstr>
      <vt:lpstr>Вблизи от учреждения находится парковка для инвалидов и других маломобильных групп населения. Оборудовано 2 парковочных места с  разметкой и дорожными знаками для автотранспорта инвалидов.</vt:lpstr>
      <vt:lpstr>Главный вход в здание учреждения оборудован специальным пандусом.</vt:lpstr>
      <vt:lpstr>Слева от входной двери в Женскую консультацию № 18 установлена кнопка звонка вызова персонала для оказания помощи инвалидам и другим маломобильным группам населения. На двери находится табличка с перфорацией.</vt:lpstr>
      <vt:lpstr>Все услуги для МГН осуществляются на первом этаже здания учреждения. </vt:lpstr>
      <vt:lpstr>Все услуги для МГН осуществляются на первом этаже здания учреждения. </vt:lpstr>
      <vt:lpstr>Все услуги для МГН осуществляются на первом этаже здания учреждения. </vt:lpstr>
      <vt:lpstr>Кабинет УЗИ на первом этаже полностью оснащён высокотехнологичным оборудованием для проведения лечебно-диагностических процедур.</vt:lpstr>
      <vt:lpstr>Так же, на первом этаже нашего учреждения находится малая операционная, где при необходимости выполняются амбулаторные гинекологические операции.</vt:lpstr>
      <vt:lpstr>       Старо-Петергофский пр., д. 27, лит.Ю.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Инна</dc:creator>
  <cp:lastModifiedBy>1</cp:lastModifiedBy>
  <cp:revision>152</cp:revision>
  <dcterms:created xsi:type="dcterms:W3CDTF">2016-11-24T17:53:24Z</dcterms:created>
  <dcterms:modified xsi:type="dcterms:W3CDTF">2021-07-27T08:18:00Z</dcterms:modified>
</cp:coreProperties>
</file>